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69" r:id="rId18"/>
    <p:sldId id="271" r:id="rId19"/>
    <p:sldId id="272" r:id="rId20"/>
    <p:sldId id="282" r:id="rId21"/>
    <p:sldId id="275" r:id="rId22"/>
    <p:sldId id="276" r:id="rId23"/>
    <p:sldId id="277" r:id="rId24"/>
    <p:sldId id="278" r:id="rId25"/>
    <p:sldId id="284" r:id="rId26"/>
    <p:sldId id="287" r:id="rId27"/>
    <p:sldId id="285" r:id="rId28"/>
    <p:sldId id="280" r:id="rId29"/>
    <p:sldId id="281" r:id="rId30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image" Target="../media/image22.png"/><Relationship Id="rId5" Type="http://schemas.openxmlformats.org/officeDocument/2006/relationships/tags" Target="../tags/tag87.xml"/><Relationship Id="rId4" Type="http://schemas.openxmlformats.org/officeDocument/2006/relationships/image" Target="../media/image21.png"/><Relationship Id="rId33" Type="http://schemas.openxmlformats.org/officeDocument/2006/relationships/notesSlide" Target="../notesSlides/notesSlide10.xml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.jpeg"/><Relationship Id="rId30" Type="http://schemas.openxmlformats.org/officeDocument/2006/relationships/tags" Target="../tags/tag106.xml"/><Relationship Id="rId3" Type="http://schemas.openxmlformats.org/officeDocument/2006/relationships/tags" Target="../tags/tag86.xml"/><Relationship Id="rId29" Type="http://schemas.openxmlformats.org/officeDocument/2006/relationships/image" Target="../media/image27.png"/><Relationship Id="rId28" Type="http://schemas.openxmlformats.org/officeDocument/2006/relationships/tags" Target="../tags/tag105.xml"/><Relationship Id="rId27" Type="http://schemas.openxmlformats.org/officeDocument/2006/relationships/image" Target="../media/image26.png"/><Relationship Id="rId26" Type="http://schemas.openxmlformats.org/officeDocument/2006/relationships/tags" Target="../tags/tag104.xml"/><Relationship Id="rId25" Type="http://schemas.openxmlformats.org/officeDocument/2006/relationships/tags" Target="../tags/tag103.xml"/><Relationship Id="rId24" Type="http://schemas.openxmlformats.org/officeDocument/2006/relationships/tags" Target="../tags/tag102.xml"/><Relationship Id="rId23" Type="http://schemas.openxmlformats.org/officeDocument/2006/relationships/image" Target="../media/image25.png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tags" Target="../tags/tag85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image" Target="../media/image24.png"/><Relationship Id="rId10" Type="http://schemas.openxmlformats.org/officeDocument/2006/relationships/tags" Target="../tags/tag90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image" Target="../media/image30.png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29.png"/><Relationship Id="rId2" Type="http://schemas.openxmlformats.org/officeDocument/2006/relationships/tags" Target="../tags/tag107.xml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2.jpeg"/><Relationship Id="rId15" Type="http://schemas.openxmlformats.org/officeDocument/2006/relationships/tags" Target="../tags/tag117.xml"/><Relationship Id="rId14" Type="http://schemas.openxmlformats.org/officeDocument/2006/relationships/image" Target="../media/image31.png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3.xml"/><Relationship Id="rId6" Type="http://schemas.openxmlformats.org/officeDocument/2006/relationships/hyperlink" Target="https://moveit.github.io/moveit_tutorials/doc/setup_assistant/setup_assistant_tutorial.html" TargetMode="External"/><Relationship Id="rId5" Type="http://schemas.openxmlformats.org/officeDocument/2006/relationships/hyperlink" Target="https://moveit.github.io/moveit_tutorials/doc/getting_started/getting_started.html" TargetMode="External"/><Relationship Id="rId4" Type="http://schemas.openxmlformats.org/officeDocument/2006/relationships/hyperlink" Target="https://wiki.ros.org/noetic/Installation/Ubuntu" TargetMode="External"/><Relationship Id="rId3" Type="http://schemas.openxmlformats.org/officeDocument/2006/relationships/hyperlink" Target="https://github.com/Ruochen0513/forABB_IRB_1410" TargetMode="External"/><Relationship Id="rId2" Type="http://schemas.openxmlformats.org/officeDocument/2006/relationships/hyperlink" Target="https://github.com/Suixin04/ws_moveit.git" TargetMode="Externa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image" Target="../media/image44.jpeg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7.jpe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6.png"/><Relationship Id="rId2" Type="http://schemas.openxmlformats.org/officeDocument/2006/relationships/tags" Target="../tags/tag13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8.jpeg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9" Type="http://schemas.openxmlformats.org/officeDocument/2006/relationships/image" Target="../media/image10.jpeg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0" Type="http://schemas.openxmlformats.org/officeDocument/2006/relationships/notesSlide" Target="../notesSlides/notesSlide7.xml"/><Relationship Id="rId2" Type="http://schemas.openxmlformats.org/officeDocument/2006/relationships/tags" Target="../tags/tag5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tags" Target="../tags/tag72.xml"/><Relationship Id="rId5" Type="http://schemas.openxmlformats.org/officeDocument/2006/relationships/image" Target="../media/image13.png"/><Relationship Id="rId4" Type="http://schemas.openxmlformats.org/officeDocument/2006/relationships/tags" Target="../tags/tag71.xml"/><Relationship Id="rId3" Type="http://schemas.openxmlformats.org/officeDocument/2006/relationships/image" Target="../media/image12.png"/><Relationship Id="rId27" Type="http://schemas.openxmlformats.org/officeDocument/2006/relationships/notesSlide" Target="../notesSlides/notesSlide9.xml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20.jpeg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tags" Target="../tags/tag70.xml"/><Relationship Id="rId19" Type="http://schemas.openxmlformats.org/officeDocument/2006/relationships/image" Target="../media/image19.png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image" Target="../media/image18.png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image" Target="../media/image17.png"/><Relationship Id="rId10" Type="http://schemas.openxmlformats.org/officeDocument/2006/relationships/tags" Target="../tags/tag73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809" y="1284230"/>
            <a:ext cx="4458604" cy="1326541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600" b="1" kern="0" spc="72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机器人学导论实验</a:t>
            </a:r>
            <a:endParaRPr lang="en-US" sz="144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kern="0" spc="72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iwwa7机械臂  Movelt&amp;RViz&amp;Gazebo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73" y="2771869"/>
            <a:ext cx="3978094" cy="48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6698" y="2804243"/>
            <a:ext cx="4335920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kern="0" spc="72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环境配置、机械臂控制及仿真实现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1731645" y="3418840"/>
            <a:ext cx="1300480" cy="63690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智能科学与技术</a:t>
            </a:r>
            <a:endParaRPr lang="zh-CN" altLang="en-US" sz="11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张恒硕 2212266</a:t>
            </a:r>
            <a:endParaRPr lang="en-US" sz="14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RViz</a:t>
            </a:r>
            <a:endParaRPr lang="en-US" sz="1440" dirty="0"/>
          </a:p>
        </p:txBody>
      </p:sp>
      <p:sp>
        <p:nvSpPr>
          <p:cNvPr id="3" name="Shape 1"/>
          <p:cNvSpPr/>
          <p:nvPr>
            <p:custDataLst>
              <p:tags r:id="rId2"/>
            </p:custDataLst>
          </p:nvPr>
        </p:nvSpPr>
        <p:spPr>
          <a:xfrm>
            <a:off x="3738792" y="1064374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effectLst>
            <a:outerShdw blurRad="19050" dist="25400" dir="2700000" algn="bl" rotWithShape="0">
              <a:srgbClr val="DADADA">
                <a:alpha val="10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3330900" y="1170001"/>
            <a:ext cx="757769" cy="75776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4013" y="1064374"/>
            <a:ext cx="3274332" cy="969023"/>
          </a:xfrm>
          <a:prstGeom prst="rect">
            <a:avLst/>
          </a:prstGeom>
        </p:spPr>
      </p:pic>
      <p:sp>
        <p:nvSpPr>
          <p:cNvPr id="6" name="Shape 2"/>
          <p:cNvSpPr/>
          <p:nvPr>
            <p:custDataLst>
              <p:tags r:id="rId7"/>
            </p:custDataLst>
          </p:nvPr>
        </p:nvSpPr>
        <p:spPr>
          <a:xfrm>
            <a:off x="3738792" y="2326835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effectLst>
            <a:outerShdw blurRad="19050" dist="25400" dir="2700000" algn="bl" rotWithShape="0">
              <a:srgbClr val="DADADA">
                <a:alpha val="100000"/>
              </a:srgbClr>
            </a:outerShdw>
          </a:effectLst>
        </p:spPr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3330900" y="2432462"/>
            <a:ext cx="757769" cy="757769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4013" y="2326835"/>
            <a:ext cx="3274332" cy="969023"/>
          </a:xfrm>
          <a:prstGeom prst="rect">
            <a:avLst/>
          </a:prstGeom>
        </p:spPr>
      </p:pic>
      <p:sp>
        <p:nvSpPr>
          <p:cNvPr id="9" name="Shape 3"/>
          <p:cNvSpPr/>
          <p:nvPr>
            <p:custDataLst>
              <p:tags r:id="rId12"/>
            </p:custDataLst>
          </p:nvPr>
        </p:nvSpPr>
        <p:spPr>
          <a:xfrm>
            <a:off x="3738792" y="3589296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effectLst>
            <a:outerShdw blurRad="19050" dist="25400" dir="2700000" algn="bl" rotWithShape="0">
              <a:srgbClr val="DADADA">
                <a:alpha val="100000"/>
              </a:srgbClr>
            </a:outerShdw>
          </a:effectLst>
        </p:spPr>
      </p:sp>
      <p:pic>
        <p:nvPicPr>
          <p:cNvPr id="10" name="Image 4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3330900" y="3694923"/>
            <a:ext cx="757769" cy="757769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4013" y="3589296"/>
            <a:ext cx="3274332" cy="969023"/>
          </a:xfrm>
          <a:prstGeom prst="rect">
            <a:avLst/>
          </a:prstGeom>
        </p:spPr>
      </p:pic>
      <p:sp>
        <p:nvSpPr>
          <p:cNvPr id="12" name="Text 4"/>
          <p:cNvSpPr/>
          <p:nvPr>
            <p:custDataLst>
              <p:tags r:id="rId15"/>
            </p:custDataLst>
          </p:nvPr>
        </p:nvSpPr>
        <p:spPr>
          <a:xfrm>
            <a:off x="1157224" y="1356861"/>
            <a:ext cx="2123132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585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RViz</a:t>
            </a:r>
            <a:endParaRPr lang="en-US" altLang="zh-CN" sz="1585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585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(ROS Visualization)</a:t>
            </a:r>
            <a:endParaRPr lang="en-US" sz="1440" dirty="0"/>
          </a:p>
        </p:txBody>
      </p:sp>
      <p:sp>
        <p:nvSpPr>
          <p:cNvPr id="13" name="Text 5"/>
          <p:cNvSpPr/>
          <p:nvPr>
            <p:custDataLst>
              <p:tags r:id="rId16"/>
            </p:custDataLst>
          </p:nvPr>
        </p:nvSpPr>
        <p:spPr>
          <a:xfrm>
            <a:off x="4193049" y="1064374"/>
            <a:ext cx="4626983" cy="969023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    ROS</a:t>
            </a:r>
            <a:r>
              <a:rPr lang="zh-CN" alt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的官方</a:t>
            </a:r>
            <a:r>
              <a:rPr lang="en-US" altLang="zh-CN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3D</a:t>
            </a:r>
            <a:r>
              <a:rPr lang="zh-CN" alt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可视化工具，是机器人开发中最重要的调试和展示工具之一，提供了直观的</a:t>
            </a:r>
            <a:r>
              <a:rPr lang="en-US" altLang="zh-CN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3D</a:t>
            </a:r>
            <a:r>
              <a:rPr lang="zh-CN" alt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环境来可视化机器人状态、传感器数据和规划结果。</a:t>
            </a:r>
            <a:endParaRPr lang="en-US" sz="1440" dirty="0"/>
          </a:p>
        </p:txBody>
      </p:sp>
      <p:sp>
        <p:nvSpPr>
          <p:cNvPr id="14" name="Text 6"/>
          <p:cNvSpPr/>
          <p:nvPr>
            <p:custDataLst>
              <p:tags r:id="rId17"/>
            </p:custDataLst>
          </p:nvPr>
        </p:nvSpPr>
        <p:spPr>
          <a:xfrm>
            <a:off x="1157224" y="2619323"/>
            <a:ext cx="2123132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85" dirty="0">
                <a:sym typeface="+mn-ea"/>
              </a:rPr>
              <a:t>核心特点</a:t>
            </a:r>
            <a:endParaRPr lang="en-US" sz="1440" dirty="0"/>
          </a:p>
        </p:txBody>
      </p:sp>
      <p:sp>
        <p:nvSpPr>
          <p:cNvPr id="15" name="Text 7"/>
          <p:cNvSpPr/>
          <p:nvPr>
            <p:custDataLst>
              <p:tags r:id="rId18"/>
            </p:custDataLst>
          </p:nvPr>
        </p:nvSpPr>
        <p:spPr>
          <a:xfrm>
            <a:off x="4193049" y="2326835"/>
            <a:ext cx="4626983" cy="969023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000" dirty="0"/>
              <a:t>3D</a:t>
            </a:r>
            <a:r>
              <a:rPr lang="zh-CN" altLang="en-US" sz="1000" dirty="0"/>
              <a:t>可视化：实时显示机器人模型和环境。</a:t>
            </a:r>
            <a:endParaRPr lang="zh-CN" altLang="en-US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/>
              <a:t>多数据类型支持：激光雷达、相机、点云、轨迹等。</a:t>
            </a:r>
            <a:endParaRPr lang="zh-CN" altLang="en-US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/>
              <a:t>交互式操作：通过图形界面控制机器人。</a:t>
            </a:r>
            <a:endParaRPr lang="zh-CN" altLang="en-US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/>
              <a:t>插件化架构：丰富的显示插件和扩展。</a:t>
            </a:r>
            <a:endParaRPr lang="zh-CN" altLang="en-US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/>
              <a:t>配置保存：可保存和共享可视化配置。</a:t>
            </a:r>
            <a:endParaRPr lang="zh-CN" altLang="en-US" sz="1000" dirty="0"/>
          </a:p>
        </p:txBody>
      </p:sp>
      <p:sp>
        <p:nvSpPr>
          <p:cNvPr id="16" name="Text 8"/>
          <p:cNvSpPr/>
          <p:nvPr>
            <p:custDataLst>
              <p:tags r:id="rId19"/>
            </p:custDataLst>
          </p:nvPr>
        </p:nvSpPr>
        <p:spPr>
          <a:xfrm>
            <a:off x="1157224" y="3881784"/>
            <a:ext cx="2123132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7" name="Text 9"/>
          <p:cNvSpPr/>
          <p:nvPr>
            <p:custDataLst>
              <p:tags r:id="rId20"/>
            </p:custDataLst>
          </p:nvPr>
        </p:nvSpPr>
        <p:spPr>
          <a:xfrm>
            <a:off x="4193049" y="3589296"/>
            <a:ext cx="4626983" cy="969023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sudo apt install ros-noetic-rviz</a:t>
            </a:r>
            <a:endParaRPr lang="en-US" altLang="zh-CN" sz="1440" dirty="0"/>
          </a:p>
        </p:txBody>
      </p:sp>
      <p:sp>
        <p:nvSpPr>
          <p:cNvPr id="18" name="Shape 10"/>
          <p:cNvSpPr/>
          <p:nvPr>
            <p:custDataLst>
              <p:tags r:id="rId21"/>
            </p:custDataLst>
          </p:nvPr>
        </p:nvSpPr>
        <p:spPr>
          <a:xfrm>
            <a:off x="528675" y="1234611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19" name="Image 6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04320" y="1410255"/>
            <a:ext cx="277260" cy="277260"/>
          </a:xfrm>
          <a:prstGeom prst="rect">
            <a:avLst/>
          </a:prstGeom>
        </p:spPr>
      </p:pic>
      <p:sp>
        <p:nvSpPr>
          <p:cNvPr id="20" name="Shape 11"/>
          <p:cNvSpPr/>
          <p:nvPr>
            <p:custDataLst>
              <p:tags r:id="rId24"/>
            </p:custDataLst>
          </p:nvPr>
        </p:nvSpPr>
        <p:spPr>
          <a:xfrm>
            <a:off x="528675" y="2497072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1" name="Shape 12"/>
          <p:cNvSpPr/>
          <p:nvPr>
            <p:custDataLst>
              <p:tags r:id="rId25"/>
            </p:custDataLst>
          </p:nvPr>
        </p:nvSpPr>
        <p:spPr>
          <a:xfrm>
            <a:off x="528675" y="3759533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22" name="Image 7" descr="preencoded.png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98475" y="2666871"/>
            <a:ext cx="288950" cy="288950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10362" y="3941220"/>
            <a:ext cx="265176" cy="265176"/>
          </a:xfrm>
          <a:prstGeom prst="rect">
            <a:avLst/>
          </a:prstGeom>
        </p:spPr>
      </p:pic>
      <p:sp>
        <p:nvSpPr>
          <p:cNvPr id="26" name="Text 6"/>
          <p:cNvSpPr/>
          <p:nvPr>
            <p:custDataLst>
              <p:tags r:id="rId30"/>
            </p:custDataLst>
          </p:nvPr>
        </p:nvSpPr>
        <p:spPr>
          <a:xfrm>
            <a:off x="1103884" y="3881068"/>
            <a:ext cx="2123132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85" dirty="0">
                <a:sym typeface="+mn-ea"/>
              </a:rPr>
              <a:t>安装</a:t>
            </a:r>
            <a:endParaRPr lang="en-US" sz="1440" dirty="0"/>
          </a:p>
        </p:txBody>
      </p:sp>
      <p:pic>
        <p:nvPicPr>
          <p:cNvPr id="27" name="图片 26"/>
          <p:cNvPicPr/>
          <p:nvPr/>
        </p:nvPicPr>
        <p:blipFill>
          <a:blip r:embed="rId31"/>
          <a:stretch>
            <a:fillRect/>
          </a:stretch>
        </p:blipFill>
        <p:spPr>
          <a:xfrm>
            <a:off x="1258570" y="88265"/>
            <a:ext cx="244729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Gazebo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074" y="939170"/>
            <a:ext cx="890161" cy="975519"/>
          </a:xfrm>
          <a:prstGeom prst="rect">
            <a:avLst/>
          </a:prstGeom>
        </p:spPr>
      </p:pic>
      <p:sp>
        <p:nvSpPr>
          <p:cNvPr id="4" name="Shape 1"/>
          <p:cNvSpPr/>
          <p:nvPr>
            <p:custDataLst>
              <p:tags r:id="rId4"/>
            </p:custDataLst>
          </p:nvPr>
        </p:nvSpPr>
        <p:spPr>
          <a:xfrm>
            <a:off x="267661" y="2153262"/>
            <a:ext cx="8491441" cy="0"/>
          </a:xfrm>
          <a:custGeom>
            <a:avLst/>
            <a:gdLst/>
            <a:ahLst/>
            <a:cxnLst/>
            <a:rect l="l" t="t" r="r" b="b"/>
            <a:pathLst>
              <a:path w="8491441">
                <a:moveTo>
                  <a:pt x="0" y="0"/>
                </a:moveTo>
                <a:moveTo>
                  <a:pt x="0" y="0"/>
                </a:moveTo>
                <a:lnTo>
                  <a:pt x="8491441" y="0"/>
                </a:lnTo>
              </a:path>
            </a:pathLst>
          </a:custGeom>
          <a:noFill/>
          <a:ln w="10162">
            <a:solidFill>
              <a:srgbClr val="6383FF"/>
            </a:solidFill>
            <a:prstDash val="dash"/>
            <a:headEnd type="none"/>
            <a:tailEnd type="none"/>
          </a:ln>
        </p:spPr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5400000">
            <a:off x="4186102" y="-921254"/>
            <a:ext cx="602916" cy="6157737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7"/>
            </p:custDataLst>
          </p:nvPr>
        </p:nvSpPr>
        <p:spPr>
          <a:xfrm>
            <a:off x="1109244" y="1031844"/>
            <a:ext cx="76181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33509" y="939170"/>
            <a:ext cx="890161" cy="975519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9"/>
            </p:custDataLst>
          </p:nvPr>
        </p:nvSpPr>
        <p:spPr>
          <a:xfrm>
            <a:off x="7097680" y="1031844"/>
            <a:ext cx="76181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4"/>
          <p:cNvSpPr/>
          <p:nvPr>
            <p:custDataLst>
              <p:tags r:id="rId10"/>
            </p:custDataLst>
          </p:nvPr>
        </p:nvSpPr>
        <p:spPr>
          <a:xfrm>
            <a:off x="280566" y="2294320"/>
            <a:ext cx="2589050" cy="4343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585" dirty="0">
                <a:sym typeface="+mn-ea"/>
              </a:rPr>
              <a:t>Gazebo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280566" y="2869876"/>
            <a:ext cx="2419177" cy="151765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          </a:t>
            </a:r>
            <a:r>
              <a:rPr lang="zh-CN" altLang="en-US" sz="1440" dirty="0"/>
              <a:t>一个开源</a:t>
            </a:r>
            <a:r>
              <a:rPr lang="en-US" altLang="zh-CN" sz="1440" dirty="0"/>
              <a:t>3D</a:t>
            </a:r>
            <a:r>
              <a:rPr lang="zh-CN" altLang="en-US" sz="1440" dirty="0"/>
              <a:t>机器人仿真器，提供了高保真的物理仿真环境，是机器人开发中最重要的仿真工具之一，能够在虚拟环境中测试机器人算法和控制系统。</a:t>
            </a:r>
            <a:endParaRPr lang="zh-CN" altLang="en-US" sz="1440" dirty="0"/>
          </a:p>
        </p:txBody>
      </p:sp>
      <p:sp>
        <p:nvSpPr>
          <p:cNvPr id="11" name="Text 6"/>
          <p:cNvSpPr/>
          <p:nvPr>
            <p:custDataLst>
              <p:tags r:id="rId11"/>
            </p:custDataLst>
          </p:nvPr>
        </p:nvSpPr>
        <p:spPr>
          <a:xfrm>
            <a:off x="3413066" y="2294320"/>
            <a:ext cx="2589050" cy="4343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85" dirty="0">
                <a:sym typeface="+mn-ea"/>
              </a:rPr>
              <a:t>核心特点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3362266" y="2728906"/>
            <a:ext cx="2419177" cy="222948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dirty="0"/>
              <a:t>物理引擎：基于</a:t>
            </a:r>
            <a:r>
              <a:rPr lang="en-US" altLang="zh-CN" sz="1200" dirty="0"/>
              <a:t>ODE</a:t>
            </a:r>
            <a:r>
              <a:rPr lang="zh-CN" altLang="en-US" sz="1200" dirty="0"/>
              <a:t>、</a:t>
            </a:r>
            <a:r>
              <a:rPr lang="en-US" altLang="zh-CN" sz="1200" dirty="0"/>
              <a:t>Bullet</a:t>
            </a:r>
            <a:r>
              <a:rPr lang="zh-CN" altLang="en-US" sz="1200" dirty="0"/>
              <a:t>、</a:t>
            </a:r>
            <a:r>
              <a:rPr lang="en-US" altLang="zh-CN" sz="1200" dirty="0"/>
              <a:t>DART</a:t>
            </a:r>
            <a:r>
              <a:rPr lang="zh-CN" altLang="en-US" sz="1200" dirty="0"/>
              <a:t>等。</a:t>
            </a:r>
            <a:endParaRPr lang="zh-CN" altLang="en-US" sz="12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dirty="0"/>
              <a:t>传感器仿真：激光雷达、相机、</a:t>
            </a:r>
            <a:r>
              <a:rPr lang="en-US" altLang="zh-CN" sz="1200" dirty="0"/>
              <a:t>IMU</a:t>
            </a:r>
            <a:r>
              <a:rPr lang="zh-CN" altLang="en-US" sz="1200" dirty="0"/>
              <a:t>、</a:t>
            </a:r>
            <a:r>
              <a:rPr lang="en-US" altLang="zh-CN" sz="1200" dirty="0"/>
              <a:t>GPS</a:t>
            </a:r>
            <a:r>
              <a:rPr lang="zh-CN" altLang="en-US" sz="1200" dirty="0"/>
              <a:t>等。</a:t>
            </a:r>
            <a:endParaRPr lang="zh-CN" altLang="en-US" sz="12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dirty="0"/>
              <a:t>动力学仿真：精确的刚体动力学和碰撞检测。</a:t>
            </a:r>
            <a:endParaRPr lang="zh-CN" altLang="en-US" sz="12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dirty="0"/>
              <a:t>可视化渲染：基于</a:t>
            </a:r>
            <a:r>
              <a:rPr lang="en-US" altLang="zh-CN" sz="1200" dirty="0"/>
              <a:t>OGRE</a:t>
            </a:r>
            <a:r>
              <a:rPr lang="zh-CN" altLang="en-US" sz="1200" dirty="0"/>
              <a:t>图形引擎的高质量渲染。</a:t>
            </a:r>
            <a:endParaRPr lang="zh-CN" altLang="en-US" sz="12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200" dirty="0"/>
              <a:t>ROS</a:t>
            </a:r>
            <a:r>
              <a:rPr lang="zh-CN" altLang="en-US" sz="1200" dirty="0"/>
              <a:t>集成：与</a:t>
            </a:r>
            <a:r>
              <a:rPr lang="en-US" altLang="zh-CN" sz="1200" dirty="0"/>
              <a:t>ROS</a:t>
            </a:r>
            <a:r>
              <a:rPr lang="zh-CN" altLang="en-US" sz="1200" dirty="0"/>
              <a:t>深度集成，无缝数据交互。</a:t>
            </a:r>
            <a:endParaRPr lang="zh-CN" altLang="en-US" sz="1200" dirty="0"/>
          </a:p>
        </p:txBody>
      </p:sp>
      <p:sp>
        <p:nvSpPr>
          <p:cNvPr id="13" name="Text 8"/>
          <p:cNvSpPr/>
          <p:nvPr>
            <p:custDataLst>
              <p:tags r:id="rId12"/>
            </p:custDataLst>
          </p:nvPr>
        </p:nvSpPr>
        <p:spPr>
          <a:xfrm>
            <a:off x="6287289" y="2294320"/>
            <a:ext cx="2589050" cy="411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440" dirty="0"/>
              <a:t>安装</a:t>
            </a:r>
            <a:endParaRPr lang="zh-CN" altLang="en-US" sz="1440" dirty="0"/>
          </a:p>
        </p:txBody>
      </p:sp>
      <p:pic>
        <p:nvPicPr>
          <p:cNvPr id="15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022126" y="939170"/>
            <a:ext cx="890161" cy="975519"/>
          </a:xfrm>
          <a:prstGeom prst="rect">
            <a:avLst/>
          </a:prstGeom>
        </p:spPr>
      </p:pic>
      <p:sp>
        <p:nvSpPr>
          <p:cNvPr id="16" name="Text 10"/>
          <p:cNvSpPr/>
          <p:nvPr>
            <p:custDataLst>
              <p:tags r:id="rId15"/>
            </p:custDataLst>
          </p:nvPr>
        </p:nvSpPr>
        <p:spPr>
          <a:xfrm>
            <a:off x="4086297" y="1031844"/>
            <a:ext cx="76181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7" name="文本框 16"/>
          <p:cNvSpPr txBox="1"/>
          <p:nvPr/>
        </p:nvSpPr>
        <p:spPr>
          <a:xfrm>
            <a:off x="6232525" y="2728595"/>
            <a:ext cx="2404110" cy="1880235"/>
          </a:xfrm>
          <a:prstGeom prst="rect">
            <a:avLst/>
          </a:prstGeom>
        </p:spPr>
        <p:txBody>
          <a:bodyPr>
            <a:no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sudo apt install ros-noetic-gazebo-ros-pkgs ros-noetic-gazebo-ros-control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	sudo apt install ros-noetic-gazebo-plugins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sudo apt install ros-noetic-rviz-visual-tools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</p:txBody>
      </p:sp>
      <p:pic>
        <p:nvPicPr>
          <p:cNvPr id="18" name="图片 17"/>
          <p:cNvPicPr/>
          <p:nvPr/>
        </p:nvPicPr>
        <p:blipFill>
          <a:blip r:embed="rId16"/>
          <a:stretch>
            <a:fillRect/>
          </a:stretch>
        </p:blipFill>
        <p:spPr>
          <a:xfrm>
            <a:off x="6269990" y="79375"/>
            <a:ext cx="2606040" cy="859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0" y="2747818"/>
            <a:ext cx="4572000" cy="56705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iiwa7机械臂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64679" y="1455765"/>
            <a:ext cx="2214642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69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机械臂介绍与特点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1278890" y="782955"/>
            <a:ext cx="2962275" cy="4343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KUKA iiwa机械臂概述</a:t>
            </a:r>
            <a:endParaRPr lang="en-US" sz="1440" dirty="0"/>
          </a:p>
        </p:txBody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1278890" y="2612390"/>
            <a:ext cx="2962275" cy="5003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    该机械臂能与人类安全协同工作，操作精度高达±0.1mm，还有智能感知及灵活编程能力。</a:t>
            </a:r>
            <a:endParaRPr lang="en-US" sz="1440" dirty="0"/>
          </a:p>
        </p:txBody>
      </p:sp>
      <p:sp>
        <p:nvSpPr>
          <p:cNvPr id="7" name="Text 3"/>
          <p:cNvSpPr/>
          <p:nvPr/>
        </p:nvSpPr>
        <p:spPr>
          <a:xfrm>
            <a:off x="1278890" y="2099945"/>
            <a:ext cx="2962275" cy="4343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卓越性能特点展现</a:t>
            </a:r>
            <a:endParaRPr lang="en-US" sz="1440" dirty="0"/>
          </a:p>
        </p:txBody>
      </p:sp>
      <p:sp>
        <p:nvSpPr>
          <p:cNvPr id="8" name="Text 4"/>
          <p:cNvSpPr/>
          <p:nvPr>
            <p:custDataLst>
              <p:tags r:id="rId3"/>
            </p:custDataLst>
          </p:nvPr>
        </p:nvSpPr>
        <p:spPr>
          <a:xfrm>
            <a:off x="1278943" y="3845318"/>
            <a:ext cx="2778709" cy="955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7个自由度</a:t>
            </a:r>
            <a:endParaRPr lang="en-US" sz="101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负载7kg</a:t>
            </a:r>
            <a:endParaRPr lang="en-US" sz="101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工作半径800mm</a:t>
            </a:r>
            <a:endParaRPr lang="en-US" sz="101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重量约23.9kg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1278890" y="3333115"/>
            <a:ext cx="3009265" cy="4343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详细参数解析</a:t>
            </a:r>
            <a:endParaRPr lang="en-US" sz="1440" dirty="0"/>
          </a:p>
        </p:txBody>
      </p:sp>
      <p:sp>
        <p:nvSpPr>
          <p:cNvPr id="11" name="Text 6"/>
          <p:cNvSpPr/>
          <p:nvPr>
            <p:custDataLst>
              <p:tags r:id="rId4"/>
            </p:custDataLst>
          </p:nvPr>
        </p:nvSpPr>
        <p:spPr>
          <a:xfrm>
            <a:off x="1278890" y="1295400"/>
            <a:ext cx="2962275" cy="65595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    KUKA iiwa是德国KUKA公司开发的智能工业协作机械臂，代表现代工业机器人先进技术，具备协作性、高精度等特性。</a:t>
            </a:r>
            <a:endParaRPr lang="en-US" sz="1440" dirty="0"/>
          </a:p>
        </p:txBody>
      </p:sp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5111115" y="1031240"/>
            <a:ext cx="320421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2000" y="242570"/>
            <a:ext cx="2327275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包导入及测试步骤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4926" y="4742354"/>
            <a:ext cx="8276745" cy="0"/>
          </a:xfrm>
          <a:custGeom>
            <a:avLst/>
            <a:gdLst/>
            <a:ahLst/>
            <a:cxnLst/>
            <a:rect l="l" t="t" r="r" b="b"/>
            <a:pathLst>
              <a:path w="8276745">
                <a:moveTo>
                  <a:pt x="0" y="0"/>
                </a:moveTo>
                <a:moveTo>
                  <a:pt x="0" y="0"/>
                </a:moveTo>
                <a:lnTo>
                  <a:pt x="8276745" y="0"/>
                </a:lnTo>
              </a:path>
            </a:pathLst>
          </a:custGeom>
          <a:noFill/>
          <a:ln w="95250">
            <a:solidFill>
              <a:srgbClr val="6383FF"/>
            </a:solidFill>
            <a:prstDash val="solid"/>
            <a:headEnd type="none"/>
            <a:tailEnd type="arrow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7" y="1863699"/>
            <a:ext cx="2720653" cy="242481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2871" y="1965216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6383FF"/>
          </a:solidFill>
        </p:spPr>
      </p:sp>
      <p:sp>
        <p:nvSpPr>
          <p:cNvPr id="6" name="Text 3"/>
          <p:cNvSpPr/>
          <p:nvPr/>
        </p:nvSpPr>
        <p:spPr>
          <a:xfrm>
            <a:off x="741495" y="1863699"/>
            <a:ext cx="658928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7" name="Shape 4"/>
          <p:cNvSpPr/>
          <p:nvPr/>
        </p:nvSpPr>
        <p:spPr>
          <a:xfrm>
            <a:off x="676160" y="2980305"/>
            <a:ext cx="2409598" cy="0"/>
          </a:xfrm>
          <a:custGeom>
            <a:avLst/>
            <a:gdLst/>
            <a:ahLst/>
            <a:cxnLst/>
            <a:rect l="l" t="t" r="r" b="b"/>
            <a:pathLst>
              <a:path w="2409598">
                <a:moveTo>
                  <a:pt x="0" y="0"/>
                </a:moveTo>
                <a:moveTo>
                  <a:pt x="0" y="0"/>
                </a:moveTo>
                <a:lnTo>
                  <a:pt x="2409598" y="0"/>
                </a:lnTo>
              </a:path>
            </a:pathLst>
          </a:custGeom>
          <a:noFill/>
          <a:ln w="9722">
            <a:solidFill>
              <a:srgbClr val="6383FF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3434116" y="977223"/>
            <a:ext cx="2084413" cy="3311288"/>
          </a:xfrm>
          <a:custGeom>
            <a:avLst/>
            <a:gdLst/>
            <a:ahLst/>
            <a:cxnLst/>
            <a:rect l="l" t="t" r="r" b="b"/>
            <a:pathLst>
              <a:path w="2084413" h="3311288">
                <a:moveTo>
                  <a:pt x="149147" y="0"/>
                </a:moveTo>
                <a:moveTo>
                  <a:pt x="149147" y="0"/>
                </a:moveTo>
                <a:lnTo>
                  <a:pt x="1935266" y="0"/>
                </a:lnTo>
                <a:quadBezTo>
                  <a:pt x="2084413" y="0"/>
                  <a:pt x="2084413" y="140049"/>
                </a:quadBezTo>
                <a:lnTo>
                  <a:pt x="2084413" y="3171238"/>
                </a:lnTo>
                <a:quadBezTo>
                  <a:pt x="2084413" y="3311288"/>
                  <a:pt x="1935266" y="3311288"/>
                </a:quadBezTo>
                <a:lnTo>
                  <a:pt x="149147" y="3311288"/>
                </a:lnTo>
                <a:quadBezTo>
                  <a:pt x="0" y="3311288"/>
                  <a:pt x="0" y="3171238"/>
                </a:quadBezTo>
                <a:lnTo>
                  <a:pt x="0" y="140049"/>
                </a:lnTo>
                <a:quadBezTo>
                  <a:pt x="0" y="0"/>
                  <a:pt x="149147" y="0"/>
                </a:quadBezTo>
                <a:close/>
              </a:path>
            </a:pathLst>
          </a:custGeom>
          <a:solidFill>
            <a:srgbClr val="6383FF"/>
          </a:solidFill>
          <a:ln w="9525">
            <a:solidFill>
              <a:srgbClr val="6383FF">
                <a:alpha val="45882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3572746" y="1181205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6383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671370" y="1079688"/>
            <a:ext cx="658928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Shape 8"/>
          <p:cNvSpPr/>
          <p:nvPr/>
        </p:nvSpPr>
        <p:spPr>
          <a:xfrm>
            <a:off x="3631232" y="2309052"/>
            <a:ext cx="1690182" cy="0"/>
          </a:xfrm>
          <a:custGeom>
            <a:avLst/>
            <a:gdLst/>
            <a:ahLst/>
            <a:cxnLst/>
            <a:rect l="l" t="t" r="r" b="b"/>
            <a:pathLst>
              <a:path w="1690182">
                <a:moveTo>
                  <a:pt x="0" y="0"/>
                </a:moveTo>
                <a:moveTo>
                  <a:pt x="0" y="0"/>
                </a:moveTo>
                <a:lnTo>
                  <a:pt x="1690182" y="0"/>
                </a:lnTo>
              </a:path>
            </a:pathLst>
          </a:custGeom>
          <a:noFill/>
          <a:ln w="9722">
            <a:solidFill>
              <a:srgbClr val="FFFFFF">
                <a:alpha val="29020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4323829" y="4429785"/>
            <a:ext cx="304986" cy="302099"/>
          </a:xfrm>
          <a:custGeom>
            <a:avLst/>
            <a:gdLst/>
            <a:ahLst/>
            <a:cxnLst/>
            <a:rect l="l" t="t" r="r" b="b"/>
            <a:pathLst>
              <a:path w="304986" h="302099">
                <a:moveTo>
                  <a:pt x="152493" y="0"/>
                </a:moveTo>
                <a:moveTo>
                  <a:pt x="152493" y="0"/>
                </a:moveTo>
                <a:lnTo>
                  <a:pt x="0" y="151050"/>
                </a:lnTo>
                <a:lnTo>
                  <a:pt x="76247" y="151050"/>
                </a:lnTo>
                <a:lnTo>
                  <a:pt x="76247" y="302099"/>
                </a:lnTo>
                <a:lnTo>
                  <a:pt x="228740" y="302099"/>
                </a:lnTo>
                <a:lnTo>
                  <a:pt x="228740" y="151050"/>
                </a:lnTo>
                <a:lnTo>
                  <a:pt x="304986" y="151050"/>
                </a:lnTo>
                <a:lnTo>
                  <a:pt x="152493" y="0"/>
                </a:lnTo>
                <a:close/>
              </a:path>
            </a:pathLst>
          </a:custGeom>
          <a:solidFill>
            <a:srgbClr val="6383FF"/>
          </a:solidFill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73" y="1863699"/>
            <a:ext cx="2720653" cy="241525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975939" y="1936720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6383FF"/>
          </a:solidFill>
        </p:spPr>
      </p:sp>
      <p:sp>
        <p:nvSpPr>
          <p:cNvPr id="15" name="Text 11"/>
          <p:cNvSpPr/>
          <p:nvPr/>
        </p:nvSpPr>
        <p:spPr>
          <a:xfrm>
            <a:off x="6074563" y="1835202"/>
            <a:ext cx="658928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12"/>
          <p:cNvSpPr/>
          <p:nvPr/>
        </p:nvSpPr>
        <p:spPr>
          <a:xfrm>
            <a:off x="5975939" y="2970746"/>
            <a:ext cx="2440269" cy="0"/>
          </a:xfrm>
          <a:custGeom>
            <a:avLst/>
            <a:gdLst/>
            <a:ahLst/>
            <a:cxnLst/>
            <a:rect l="l" t="t" r="r" b="b"/>
            <a:pathLst>
              <a:path w="2440269">
                <a:moveTo>
                  <a:pt x="0" y="0"/>
                </a:moveTo>
                <a:moveTo>
                  <a:pt x="0" y="0"/>
                </a:moveTo>
                <a:lnTo>
                  <a:pt x="2440269" y="0"/>
                </a:lnTo>
              </a:path>
            </a:pathLst>
          </a:custGeom>
          <a:noFill/>
          <a:ln w="9722">
            <a:solidFill>
              <a:srgbClr val="6383FF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Text 13"/>
          <p:cNvSpPr/>
          <p:nvPr/>
        </p:nvSpPr>
        <p:spPr>
          <a:xfrm>
            <a:off x="614870" y="2433040"/>
            <a:ext cx="2409295" cy="3546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下载urdf文件</a:t>
            </a:r>
            <a:endParaRPr lang="en-US" sz="1440" dirty="0"/>
          </a:p>
        </p:txBody>
      </p:sp>
      <p:sp>
        <p:nvSpPr>
          <p:cNvPr id="18" name="Text 14"/>
          <p:cNvSpPr/>
          <p:nvPr/>
        </p:nvSpPr>
        <p:spPr>
          <a:xfrm>
            <a:off x="577537" y="3028493"/>
            <a:ext cx="2666763" cy="125793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000" dirty="0"/>
              <a:t>cd ~/moveit_ws/src</a:t>
            </a:r>
            <a:endParaRPr lang="en-US" altLang="zh-CN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000" dirty="0"/>
              <a:t>git clone https://github.com/facebookresearch/differentiable-robot-model.git</a:t>
            </a:r>
            <a:endParaRPr lang="en-US" altLang="zh-CN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000" dirty="0"/>
              <a:t>sudo apt install ros-noetic-franka-description</a:t>
            </a:r>
            <a:endParaRPr lang="en-US" altLang="zh-CN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000" dirty="0"/>
              <a:t>sudo ubuntu-drivers autoinstall</a:t>
            </a:r>
            <a:endParaRPr lang="en-US" altLang="zh-CN" sz="1000" dirty="0"/>
          </a:p>
        </p:txBody>
      </p:sp>
      <p:sp>
        <p:nvSpPr>
          <p:cNvPr id="19" name="Text 15"/>
          <p:cNvSpPr/>
          <p:nvPr/>
        </p:nvSpPr>
        <p:spPr>
          <a:xfrm>
            <a:off x="3524631" y="1672363"/>
            <a:ext cx="1903383" cy="3826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配置相关包与文件</a:t>
            </a:r>
            <a:endParaRPr lang="en-US" sz="1440" dirty="0"/>
          </a:p>
        </p:txBody>
      </p:sp>
      <p:sp>
        <p:nvSpPr>
          <p:cNvPr id="20" name="Text 16"/>
          <p:cNvSpPr/>
          <p:nvPr/>
        </p:nvSpPr>
        <p:spPr>
          <a:xfrm>
            <a:off x="3524631" y="2404769"/>
            <a:ext cx="1993898" cy="183515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435" dirty="0">
                <a:sym typeface="+mn-ea"/>
              </a:rPr>
              <a:t>配置</a:t>
            </a:r>
            <a:r>
              <a:rPr lang="en-US" altLang="zh-CN" sz="1440" dirty="0"/>
              <a:t>differentiable-robot-model</a:t>
            </a:r>
            <a:r>
              <a:rPr lang="zh-CN" altLang="en-US" sz="1440" dirty="0"/>
              <a:t>为</a:t>
            </a:r>
            <a:r>
              <a:rPr lang="en-US" altLang="zh-CN" sz="1440" dirty="0"/>
              <a:t>ros</a:t>
            </a:r>
            <a:r>
              <a:rPr lang="zh-CN" altLang="en-US" sz="1440" dirty="0"/>
              <a:t>包</a:t>
            </a:r>
            <a:endParaRPr lang="zh-CN" altLang="en-US" sz="144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iiwa7.urdf</a:t>
            </a:r>
            <a:r>
              <a:rPr lang="zh-CN" altLang="en-US" sz="1440" dirty="0"/>
              <a:t>文件：索引文件改为包的形式。固定基坐标系。修改过时语法。</a:t>
            </a:r>
            <a:endParaRPr lang="zh-CN" altLang="en-US" sz="144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zh-CN" altLang="en-US" sz="1440" dirty="0"/>
          </a:p>
        </p:txBody>
      </p:sp>
      <p:sp>
        <p:nvSpPr>
          <p:cNvPr id="21" name="Text 17"/>
          <p:cNvSpPr/>
          <p:nvPr/>
        </p:nvSpPr>
        <p:spPr>
          <a:xfrm>
            <a:off x="6017278" y="2396361"/>
            <a:ext cx="2382842" cy="3546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启动助手与测试</a:t>
            </a:r>
            <a:endParaRPr lang="en-US" sz="1440" dirty="0"/>
          </a:p>
        </p:txBody>
      </p:sp>
      <p:sp>
        <p:nvSpPr>
          <p:cNvPr id="22" name="Text 18"/>
          <p:cNvSpPr/>
          <p:nvPr/>
        </p:nvSpPr>
        <p:spPr>
          <a:xfrm>
            <a:off x="5923915" y="3018790"/>
            <a:ext cx="2644775" cy="123825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启动MoveIt Setup Assistant进行各项配置。</a:t>
            </a:r>
            <a:endParaRPr lang="en-US" sz="115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>
                <a:solidFill>
                  <a:schemeClr val="tx1"/>
                </a:solidFill>
                <a:ea typeface="monospace"/>
                <a:cs typeface="+mn-lt"/>
                <a:sym typeface="+mn-ea"/>
              </a:rPr>
              <a:t>roslaunch moveit_setup_assistant setup_assistant.launch</a:t>
            </a:r>
            <a:endParaRPr lang="en-US" altLang="zh-CN" sz="144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altLang="zh-CN" sz="1440" b="0" dirty="0">
              <a:solidFill>
                <a:schemeClr val="tx1"/>
              </a:solidFill>
              <a:ea typeface="monospace"/>
              <a:cs typeface="+mn-lt"/>
            </a:endParaRPr>
          </a:p>
        </p:txBody>
      </p:sp>
      <p:pic>
        <p:nvPicPr>
          <p:cNvPr id="24" name="图片 3" descr="2025-05-24 12-46-30 的屏幕截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5" y="86995"/>
            <a:ext cx="2878455" cy="1671320"/>
          </a:xfrm>
          <a:prstGeom prst="rect">
            <a:avLst/>
          </a:prstGeom>
        </p:spPr>
      </p:pic>
      <p:pic>
        <p:nvPicPr>
          <p:cNvPr id="25" name="图片 4" descr="2025-05-24 12-49-52 的屏幕截图"/>
          <p:cNvPicPr>
            <a:picLocks noChangeAspect="1"/>
          </p:cNvPicPr>
          <p:nvPr/>
        </p:nvPicPr>
        <p:blipFill>
          <a:blip r:embed="rId5"/>
          <a:srcRect l="2568" t="2159" r="3306" b="6166"/>
          <a:stretch>
            <a:fillRect/>
          </a:stretch>
        </p:blipFill>
        <p:spPr>
          <a:xfrm>
            <a:off x="344805" y="172720"/>
            <a:ext cx="2823210" cy="16059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0" y="2747818"/>
            <a:ext cx="4572000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原理与实现要点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64679" y="1455765"/>
            <a:ext cx="2214642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69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点位控制原理</a:t>
            </a:r>
            <a:endParaRPr lang="en-US" sz="1440" dirty="0"/>
          </a:p>
        </p:txBody>
      </p:sp>
      <p:sp>
        <p:nvSpPr>
          <p:cNvPr id="16" name="文本框 15"/>
          <p:cNvSpPr txBox="1"/>
          <p:nvPr/>
        </p:nvSpPr>
        <p:spPr>
          <a:xfrm>
            <a:off x="0" y="695325"/>
            <a:ext cx="4745990" cy="421640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PointControl: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__init__():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初始化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MoveIt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ROS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设置机器人、规划场景、运动组和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发布器。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3.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获取并记录机器人基本信息（参考系、末端执行器等）。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add_obstacle_box(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名称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位姿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大小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在规划场景中添加一个盒子障碍物。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等待并确认障碍物已添加。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remove_obstacle(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名称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从规划场景中移除指定的障碍物。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等待并确认障碍物已移除。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move_J(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目标关节角度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设置运动组的关节角度目标。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规划并执行运动。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plan_cartesian_path(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路径点列表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计算笛卡尔路径。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返回规划结果和成功比例。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execute_plan(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规划结果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执行已规划的轨迹。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clear_markers():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发送消息清除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中的所有标记。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show_path(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路径点姿态列表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颜色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清除旧标记。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发送消息在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中显示新路径。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98010" y="763270"/>
            <a:ext cx="4745990" cy="386905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run():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// ---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无障碍物演示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---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1. 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清除场景障碍物和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标记。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2. 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机器人移动到初始关节姿态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move_J)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3. 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计算五角星形状的路径点。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4. 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中显示五角星路径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show_path)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5. 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规划无障碍物的笛卡尔路径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plan_cartesian_path)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6. 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中显示规划的轨迹。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7. 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执行无障碍物路径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execute_plan)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// ---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有障碍物演示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---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8. 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机器人移回初始关节姿态。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9.  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在五角星路径附近添加一个盒子障碍物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add_obstacle_box)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10.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规划有障碍物的笛卡尔路径。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11.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中显示规划的轨迹。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12.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执行有障碍物路径（可能部分执行）。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    13.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移除障碍物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remove_obstacle)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主程序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1.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创建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PointControl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对象。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    2.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调用对象的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run()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方法开始演示。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轨迹获取</a:t>
            </a: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原理</a:t>
            </a:r>
            <a:endParaRPr lang="en-US" sz="1440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568325"/>
            <a:ext cx="4389120" cy="1027557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OutlineDecomposer:</a:t>
            </a:r>
            <a:endParaRPr lang="en-US" altLang="zh-CN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__init__(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每个曲线段的采样点数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初始化一个空列表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`points_2d_font_units`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用于存储字体单位的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(x,y)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点。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初始化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`_current_pen_pos` 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当前画笔位置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None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3.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设置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`_num_samples` 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每个曲线段的采样点数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，确保至少为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_add_point(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点元组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如果点列表为空，或者新点与上一个点的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x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y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坐标差大于一个小阈值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(epsilon)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，则将点元组添加到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`points_2d_font_units`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列表。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move_to(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目标点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a): // FreeType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回调：移动画笔到新位置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更新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`_current_pen_pos`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(a.x, a.y)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`_add_point`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添加当前画笔位置。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line_to(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目标点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a): // FreeType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回调：从当前位置画直线到目标点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如果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`_current_pen_pos`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None 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之前没有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move_to)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，记录警告，将当前位置设为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(a.x, a.y)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更新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`_current_pen_pos`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(a.x, a.y)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3.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`_add_point`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添加当前画笔位置。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conic_to(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控制点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终点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): // FreeType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回调：画二次贝塞尔曲线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如果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`_current_pen_pos`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None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，记录警告并返回。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获取起点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p0 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当前画笔位置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，控制点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p1_ctrl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，终点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p2_end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3.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循环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`_num_samples` - 1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次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从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`_num_samples`-1):</a:t>
            </a:r>
            <a:endParaRPr lang="en-US" altLang="zh-CN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a.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计算参数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t 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从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0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b.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使用二次贝塞尔公式计算曲线上的点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(x, y)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c.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`_add_point`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添加计算出的点。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4.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更新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`_current_pen_pos`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为终点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p2_end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cubic_to(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控制点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1,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控制点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2,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终点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): // FreeType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回调：画三次贝塞尔曲线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如果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`_current_pen_pos`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None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，记录警告并返回。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获取起点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p0 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当前画笔位置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，控制点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1 p1_ctrl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，控制点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2 p2_ctrl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，终点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p3_end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3.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循环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`_num_samples` - 1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次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从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`_num_samples`-1):</a:t>
            </a:r>
            <a:endParaRPr lang="en-US" altLang="zh-CN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a.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计算参数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t (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从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0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b.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使用三次贝塞尔公式计算曲线上的点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(x, y)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c.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`_add_point`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添加计算出的点。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        4.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更新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`_current_pen_pos` 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为终点 </a:t>
            </a:r>
            <a:r>
              <a:rPr lang="en-US" altLang="zh-CN" sz="700">
                <a:latin typeface="宋体" panose="02010600030101010101" pitchFamily="2" charset="-122"/>
                <a:ea typeface="宋体" panose="02010600030101010101" pitchFamily="2" charset="-122"/>
              </a:rPr>
              <a:t>p3_end</a:t>
            </a:r>
            <a:r>
              <a:rPr lang="zh-CN" altLang="en-US" sz="7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7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72610" y="567690"/>
            <a:ext cx="4771390" cy="1027620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generate_letter_waypoints_from_font(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字符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字体路径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期望高度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每曲线采样数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中心位姿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, rospy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实例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1.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初始化日志记录器和空路径点列表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`waypoints`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2.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验证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`center_pose`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是否提供。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3.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从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`center_pose`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提取机器人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轴基准位置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`base_x`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轴偏移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`offset_y_world`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Z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轴偏移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`offset_z_world`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，以及固定姿态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`fixed_orientation`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4.  **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加载字体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**:</a:t>
            </a:r>
            <a:endParaRPr lang="en-US" altLang="zh-CN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a.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FreeType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加载指定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`font_path`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的字体文件。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b.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如果加载失败，记录错误并返回空列表。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5.  **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设置字体大小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**: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设置字体像素大小（例如，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64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像素高）用于轮廓提取。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6.  **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加载字符字形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**:</a:t>
            </a:r>
            <a:endParaRPr lang="en-US" altLang="zh-CN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a.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加载指定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`char_to_draw`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的字形轮廓，不进行缩放或位图渲染。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b.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如果加载失败，记录错误并返回空列表。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7.  **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分解轮廓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**:</a:t>
            </a:r>
            <a:endParaRPr lang="en-US" altLang="zh-CN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a.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获取字形的轮廓数据。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b.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创建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`OutlineDecomposer`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类的实例，传入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`num_samples_per_curve`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c.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调用轮廓的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`decompose`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方法，将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`OutlineDecomposer`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实例的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`move_to`, `line_to`, `conic_to`, `cubic_to`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方法作为回调函数。这将填充分解器的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`points_2d_font_units`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列表。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d.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获取分解后的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2D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点列表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字体单位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e.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如果列表为空，记录警告并返回空列表。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8.  **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计算缩放和居中参数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**:</a:t>
            </a:r>
            <a:endParaRPr lang="en-US" altLang="zh-CN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a.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计算字体单位下，所有点的最小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最大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X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Y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值，得到字符的边界框。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b.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计算字符在字体单位下的宽度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`font_width_fu`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和高度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`font_height_fu`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c.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根据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`desired_letter_height_m`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`font_height_fu` (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`font_width_fu`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如果高度为零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计算缩放因子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`scale_factor`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。处理高度或宽度为零的情况。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d.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计算字符在字体单位下的中心点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(`center_font_x`, `center_font_y`)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9.  **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转换点为机器人路径点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(Pose)**: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遍历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`font_units_points`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中的每个字体单位点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(fx, fy):</a:t>
            </a:r>
            <a:endParaRPr lang="en-US" altLang="zh-CN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a.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将字体点相对于其中心进行平移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: `(fx - center_font_x)`, `(fy - center_font_y)`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b.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应用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`scale_factor`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进行缩放，得到局部坐标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`local_y`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`local_z`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(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注意坐标映射：字体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X -&gt;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，字体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Y -&gt;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机器人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Z)</a:t>
            </a:r>
            <a:endParaRPr lang="en-US" altLang="zh-CN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c.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创建一个新的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`Pose`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对象。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d.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设置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`pose.position.x`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`base_x` (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固定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e.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设置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`pose.position.y`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`offset_y_world + local_y`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f.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设置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`pose.position.z`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`offset_z_world + local_z`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g.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设置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`pose.orientation`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`fixed_orientation`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    h.  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将此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`Pose`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对象添加到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`waypoints`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列表。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10.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记录生成路径点的数量。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    11.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返回 </a:t>
            </a:r>
            <a:r>
              <a:rPr lang="en-US" altLang="zh-CN" sz="600">
                <a:latin typeface="宋体" panose="02010600030101010101" pitchFamily="2" charset="-122"/>
                <a:ea typeface="宋体" panose="02010600030101010101" pitchFamily="2" charset="-122"/>
              </a:rPr>
              <a:t>`waypoints` </a:t>
            </a:r>
            <a:r>
              <a:rPr lang="zh-CN" altLang="en-US" sz="600">
                <a:latin typeface="宋体" panose="02010600030101010101" pitchFamily="2" charset="-122"/>
                <a:ea typeface="宋体" panose="02010600030101010101" pitchFamily="2" charset="-122"/>
              </a:rPr>
              <a:t>列表。</a:t>
            </a:r>
            <a:endParaRPr lang="zh-CN" altLang="en-US" sz="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轨迹控制原理</a:t>
            </a:r>
            <a:endParaRPr lang="en-US" sz="1440" dirty="0"/>
          </a:p>
        </p:txBody>
      </p:sp>
      <p:sp>
        <p:nvSpPr>
          <p:cNvPr id="12" name="文本框 11"/>
          <p:cNvSpPr txBox="1"/>
          <p:nvPr/>
        </p:nvSpPr>
        <p:spPr>
          <a:xfrm>
            <a:off x="4285615" y="450215"/>
            <a:ext cx="4858385" cy="469392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run():</a:t>
            </a:r>
            <a:endParaRPr lang="en-US" altLang="zh-CN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1.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机器人移动到预定义的初始关节姿态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move_J)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2.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进入循环，允许用户多次绘制字符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a.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获取当前末端执行器位姿。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b.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清除上一个字符的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标记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clear_markers)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c.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提示用户输入要绘制的单个字符（字母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数字）。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i.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如果用户直接回车，则退出循环。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ii.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处理输入错误，如多字符输入或读取错误。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d.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如果成功获取字符：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   i.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调用外部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`letter.generate_letter_waypoints_from_font`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函数：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   - 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传入要绘制的字符、字体路径、期望高度、采样点数、当前末端位姿（作为绘制中心）。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   - 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生成字符的路径点列表。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ii.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如果路径点生成成功：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   - 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中显示生成的字符路径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show_path)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   - 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规划笛卡尔路径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plan_cartesian_path)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   - 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如果规划成功比例足够高，则执行路径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execute_plan)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   - 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否则，记录规划覆盖率低且不执行。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iii.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如果路径点生成失败，记录错误。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e.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机器人返回到初始关节姿态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调用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move_J)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f. 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询问用户是否继续绘制下一个字符。如果否，则退出循环。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主程序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1.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创建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TrajectoryControl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对象。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2.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调用对象的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run()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方法开始字符绘制循环。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3.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程序结束时，关闭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MoveIt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0" y="579120"/>
            <a:ext cx="4300220" cy="459803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TrajectoryControl:</a:t>
            </a:r>
            <a:endParaRPr lang="en-US" altLang="zh-CN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__init__():</a:t>
            </a:r>
            <a:endParaRPr lang="en-US" altLang="zh-CN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初始化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MoveIt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ROS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设置机器人、运动组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设置规划时间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标记发布器。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3.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获取并记录机器人基本信息（参考系、末端执行器、初始位姿等）。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move_J(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目标关节角度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设置运动组的关节角度目标。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规划并执行运动。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plan_cartesian_path(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路径点列表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设置运动组的最大速度和加速度缩放因子。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计算笛卡尔路径。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3.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返回规划结果和成功比例。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execute_plan(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规划结果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执行已规划的轨迹。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clear_markers(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命名空间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发送消息清除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中指定命名空间下的所有标记。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show_path(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路径点姿态列表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命名空间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颜色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endParaRPr lang="en-US" altLang="zh-CN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1.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清除指定命名空间下的旧标记。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    2.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发送消息在 </a:t>
            </a: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Rviz </a:t>
            </a:r>
            <a:r>
              <a:rPr lang="zh-CN" altLang="en-US" sz="900">
                <a:latin typeface="宋体" panose="02010600030101010101" pitchFamily="2" charset="-122"/>
                <a:ea typeface="宋体" panose="02010600030101010101" pitchFamily="2" charset="-122"/>
              </a:rPr>
              <a:t>中显示新路径。</a:t>
            </a:r>
            <a:endParaRPr lang="zh-CN" altLang="en-US" sz="9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latin typeface="宋体" panose="02010600030101010101" pitchFamily="2" charset="-122"/>
                <a:ea typeface="宋体" panose="02010600030101010101" pitchFamily="2" charset="-122"/>
              </a:rPr>
              <a:t>    </a:t>
            </a:r>
            <a:endParaRPr lang="en-US" altLang="zh-CN" sz="9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控制包创建</a:t>
            </a:r>
            <a:endParaRPr lang="en-US" sz="1440" dirty="0"/>
          </a:p>
        </p:txBody>
      </p:sp>
      <p:sp>
        <p:nvSpPr>
          <p:cNvPr id="16" name="文本框 15"/>
          <p:cNvSpPr txBox="1"/>
          <p:nvPr/>
        </p:nvSpPr>
        <p:spPr>
          <a:xfrm>
            <a:off x="119380" y="1349375"/>
            <a:ext cx="2983865" cy="2971800"/>
          </a:xfrm>
          <a:prstGeom prst="rect">
            <a:avLst/>
          </a:prstGeom>
        </p:spPr>
        <p:txBody>
          <a:bodyPr>
            <a:no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cd ~/moveit_ws/src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catkin_create_pkg iiwa7_control moveit_ros_planning_interface roscpp rospy std_msgs geometry_msgs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cd iiwa7_control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mkdir -p scripts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touch scripts/point_control.py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chmod +x scripts/point_control.py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touch scripts/letter.py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touch scripts/trajectory_control.py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chmod +x scripts/trajectory_control.py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cd ~/moveit_ws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rm -rf build/ devel/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catkin build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31160" y="347980"/>
            <a:ext cx="5805805" cy="4751705"/>
          </a:xfrm>
          <a:prstGeom prst="rect">
            <a:avLst/>
          </a:prstGeom>
        </p:spPr>
        <p:txBody>
          <a:bodyPr>
            <a:noAutofit/>
          </a:bodyPr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创建控制包，注意导入正确的依赖。因为要使用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ython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编写代码，创建“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scripts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文件夹。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创建代码文件，并为需要运行的程序赋予权限，详细代码见仓库。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编写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控制器配置文件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 iiwa7_moveit_config/config/controllers.yam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，详细代码见仓库。其定义了两套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PID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参数：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Wingdings" panose="05000000000000000000"/>
                <a:ea typeface="宋体" panose="02010600030101010101" pitchFamily="2" charset="-122"/>
                <a:sym typeface="+mn-ea"/>
              </a:rPr>
              <a:t>l 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iwa_arm_controller/gain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：作用于上层控制器。影响跟踪输入的目标轨迹、平滑过渡和跟踪误差响应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Wingdings" panose="05000000000000000000"/>
                <a:ea typeface="宋体" panose="02010600030101010101" pitchFamily="2" charset="-122"/>
                <a:sym typeface="+mn-ea"/>
              </a:rPr>
              <a:t>l 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gazebo_ros_control/pid_gains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：作用于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Gazebo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插件。直接模拟硬件底层伺服控制器行为，决定仿真环境中的物理表现（刚度、阻尼、扰动抵抗能力，响应速度和稳定性）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编写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Gazebo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启动文件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  <a:sym typeface="+mn-ea"/>
              </a:rPr>
              <a:t>iiwa7_moveit_config/launch/iiwa7_gazebo.launch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，详细代码见仓库。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3065" y="472285"/>
            <a:ext cx="2031357" cy="11430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50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136678" y="1352058"/>
            <a:ext cx="2870643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CONTENTS</a:t>
            </a:r>
            <a:endParaRPr lang="en-US" sz="1440" dirty="0"/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1551223" y="1984024"/>
            <a:ext cx="301752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实验平台与环境配置</a:t>
            </a:r>
            <a:endParaRPr lang="en-US" sz="1440" dirty="0"/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938575" y="190172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5C7D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5187905" y="1984024"/>
            <a:ext cx="301752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仿真工具及功能</a:t>
            </a:r>
            <a:endParaRPr lang="en-US" sz="1440" dirty="0"/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4575257" y="190172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5C7D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1551223" y="2653597"/>
            <a:ext cx="3017520" cy="44005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iiwa7机械臂</a:t>
            </a:r>
            <a:endParaRPr lang="en-US" sz="1440" dirty="0"/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938575" y="2571301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5C7D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5187905" y="2653597"/>
            <a:ext cx="301752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原理与实现要点</a:t>
            </a:r>
            <a:endParaRPr lang="en-US" sz="1440" dirty="0"/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4575257" y="2571301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5C7D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2" name="Text 10"/>
          <p:cNvSpPr/>
          <p:nvPr>
            <p:custDataLst>
              <p:tags r:id="rId10"/>
            </p:custDataLst>
          </p:nvPr>
        </p:nvSpPr>
        <p:spPr>
          <a:xfrm>
            <a:off x="1551223" y="3323170"/>
            <a:ext cx="301752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实验结果与分析</a:t>
            </a:r>
            <a:endParaRPr lang="en-US" sz="1440" dirty="0"/>
          </a:p>
        </p:txBody>
      </p:sp>
      <p:sp>
        <p:nvSpPr>
          <p:cNvPr id="13" name="Text 11"/>
          <p:cNvSpPr/>
          <p:nvPr>
            <p:custDataLst>
              <p:tags r:id="rId11"/>
            </p:custDataLst>
          </p:nvPr>
        </p:nvSpPr>
        <p:spPr>
          <a:xfrm>
            <a:off x="938575" y="3240874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5C7D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  <p:sp>
        <p:nvSpPr>
          <p:cNvPr id="14" name="Text 8"/>
          <p:cNvSpPr/>
          <p:nvPr>
            <p:custDataLst>
              <p:tags r:id="rId12"/>
            </p:custDataLst>
          </p:nvPr>
        </p:nvSpPr>
        <p:spPr>
          <a:xfrm>
            <a:off x="5187905" y="3322887"/>
            <a:ext cx="3017520" cy="44005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14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</a:t>
            </a:r>
            <a:endParaRPr lang="zh-CN" altLang="en-US" sz="144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9"/>
          <p:cNvSpPr/>
          <p:nvPr>
            <p:custDataLst>
              <p:tags r:id="rId13"/>
            </p:custDataLst>
          </p:nvPr>
        </p:nvSpPr>
        <p:spPr>
          <a:xfrm>
            <a:off x="4575257" y="3240591"/>
            <a:ext cx="713232" cy="5918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5C7D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0" y="2747818"/>
            <a:ext cx="4572000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实验结果与分析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64679" y="1455765"/>
            <a:ext cx="2214642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69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点位控制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574601" y="1315640"/>
            <a:ext cx="7243956" cy="3189636"/>
          </a:xfrm>
          <a:custGeom>
            <a:avLst/>
            <a:gdLst/>
            <a:ahLst/>
            <a:cxnLst/>
            <a:rect l="l" t="t" r="r" b="b"/>
            <a:pathLst>
              <a:path w="7243956" h="3189636">
                <a:moveTo>
                  <a:pt x="398705" y="0"/>
                </a:moveTo>
                <a:moveTo>
                  <a:pt x="398705" y="0"/>
                </a:moveTo>
                <a:lnTo>
                  <a:pt x="6845251" y="0"/>
                </a:lnTo>
                <a:quadBezTo>
                  <a:pt x="7243956" y="0"/>
                  <a:pt x="7243956" y="398705"/>
                </a:quadBezTo>
                <a:lnTo>
                  <a:pt x="7243956" y="2790932"/>
                </a:lnTo>
                <a:quadBezTo>
                  <a:pt x="7243956" y="3189636"/>
                  <a:pt x="6845251" y="3189636"/>
                </a:quadBezTo>
                <a:lnTo>
                  <a:pt x="398705" y="3189636"/>
                </a:lnTo>
                <a:quadBezTo>
                  <a:pt x="0" y="3189636"/>
                  <a:pt x="0" y="2790932"/>
                </a:quadBezTo>
                <a:lnTo>
                  <a:pt x="0" y="398705"/>
                </a:lnTo>
                <a:quadBezTo>
                  <a:pt x="0" y="0"/>
                  <a:pt x="398705" y="0"/>
                </a:quadBezTo>
                <a:close/>
              </a:path>
            </a:pathLst>
          </a:custGeom>
          <a:solidFill>
            <a:srgbClr val="6383FF">
              <a:alpha val="0"/>
            </a:srgbClr>
          </a:solidFill>
          <a:ln w="95250">
            <a:solidFill>
              <a:srgbClr val="6383FF">
                <a:alpha val="12157"/>
              </a:srgbClr>
            </a:solidFill>
            <a:prstDash val="solid"/>
          </a:ln>
        </p:spPr>
      </p:sp>
      <p:sp>
        <p:nvSpPr>
          <p:cNvPr id="15" name="文本框 14"/>
          <p:cNvSpPr txBox="1"/>
          <p:nvPr/>
        </p:nvSpPr>
        <p:spPr>
          <a:xfrm>
            <a:off x="163830" y="671195"/>
            <a:ext cx="4297045" cy="1400175"/>
          </a:xfrm>
          <a:prstGeom prst="rect">
            <a:avLst/>
          </a:prstGeom>
        </p:spPr>
        <p:txBody>
          <a:bodyPr>
            <a:noAutofit/>
          </a:bodyPr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latin typeface="monospace"/>
                <a:ea typeface="monospace"/>
              </a:rPr>
              <a:t>	</a:t>
            </a: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roslaunch iiwa7_moveit_config iiwa7_gazebo.launch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	roslaunch iiwa7_moveit_config demo.launch moveit_controller_manager:=ros_control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	rosrun iiwa7_control point_control.py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</p:txBody>
      </p:sp>
      <p:pic>
        <p:nvPicPr>
          <p:cNvPr id="16" name="图片 6" descr="2025-05-24 15-17-17 的屏幕截图"/>
          <p:cNvPicPr>
            <a:picLocks noChangeAspect="1"/>
          </p:cNvPicPr>
          <p:nvPr/>
        </p:nvPicPr>
        <p:blipFill>
          <a:blip r:embed="rId2"/>
          <a:srcRect b="4758"/>
          <a:stretch>
            <a:fillRect/>
          </a:stretch>
        </p:blipFill>
        <p:spPr>
          <a:xfrm>
            <a:off x="224155" y="2163445"/>
            <a:ext cx="4176000" cy="2457808"/>
          </a:xfrm>
          <a:prstGeom prst="rect">
            <a:avLst/>
          </a:prstGeom>
        </p:spPr>
      </p:pic>
      <p:pic>
        <p:nvPicPr>
          <p:cNvPr id="17" name="图片 5" descr="2025-05-24 15-17-45 的屏幕截图"/>
          <p:cNvPicPr>
            <a:picLocks noChangeAspect="1"/>
          </p:cNvPicPr>
          <p:nvPr/>
        </p:nvPicPr>
        <p:blipFill>
          <a:blip r:embed="rId3"/>
          <a:srcRect b="4419"/>
          <a:stretch>
            <a:fillRect/>
          </a:stretch>
        </p:blipFill>
        <p:spPr>
          <a:xfrm>
            <a:off x="4446905" y="114300"/>
            <a:ext cx="4176000" cy="2457717"/>
          </a:xfrm>
          <a:prstGeom prst="rect">
            <a:avLst/>
          </a:prstGeom>
        </p:spPr>
      </p:pic>
      <p:pic>
        <p:nvPicPr>
          <p:cNvPr id="18" name="图片 7" descr="2025-05-24 15-31-12 的屏幕截图"/>
          <p:cNvPicPr>
            <a:picLocks noChangeAspect="1"/>
          </p:cNvPicPr>
          <p:nvPr/>
        </p:nvPicPr>
        <p:blipFill>
          <a:blip r:embed="rId4"/>
          <a:srcRect b="4623"/>
          <a:stretch>
            <a:fillRect/>
          </a:stretch>
        </p:blipFill>
        <p:spPr>
          <a:xfrm>
            <a:off x="4446905" y="2613025"/>
            <a:ext cx="4176000" cy="24534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轨迹控制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574601" y="1315640"/>
            <a:ext cx="7243956" cy="3189636"/>
          </a:xfrm>
          <a:custGeom>
            <a:avLst/>
            <a:gdLst/>
            <a:ahLst/>
            <a:cxnLst/>
            <a:rect l="l" t="t" r="r" b="b"/>
            <a:pathLst>
              <a:path w="7243956" h="3189636">
                <a:moveTo>
                  <a:pt x="398705" y="0"/>
                </a:moveTo>
                <a:moveTo>
                  <a:pt x="398705" y="0"/>
                </a:moveTo>
                <a:lnTo>
                  <a:pt x="6845251" y="0"/>
                </a:lnTo>
                <a:quadBezTo>
                  <a:pt x="7243956" y="0"/>
                  <a:pt x="7243956" y="398705"/>
                </a:quadBezTo>
                <a:lnTo>
                  <a:pt x="7243956" y="2790932"/>
                </a:lnTo>
                <a:quadBezTo>
                  <a:pt x="7243956" y="3189636"/>
                  <a:pt x="6845251" y="3189636"/>
                </a:quadBezTo>
                <a:lnTo>
                  <a:pt x="398705" y="3189636"/>
                </a:lnTo>
                <a:quadBezTo>
                  <a:pt x="0" y="3189636"/>
                  <a:pt x="0" y="2790932"/>
                </a:quadBezTo>
                <a:lnTo>
                  <a:pt x="0" y="398705"/>
                </a:lnTo>
                <a:quadBezTo>
                  <a:pt x="0" y="0"/>
                  <a:pt x="398705" y="0"/>
                </a:quadBezTo>
                <a:close/>
              </a:path>
            </a:pathLst>
          </a:custGeom>
          <a:solidFill>
            <a:srgbClr val="6383FF">
              <a:alpha val="0"/>
            </a:srgbClr>
          </a:solidFill>
          <a:ln w="95250">
            <a:solidFill>
              <a:srgbClr val="6383FF">
                <a:alpha val="12157"/>
              </a:srgbClr>
            </a:solidFill>
            <a:prstDash val="solid"/>
          </a:ln>
        </p:spPr>
      </p:sp>
      <p:sp>
        <p:nvSpPr>
          <p:cNvPr id="15" name="文本框 14"/>
          <p:cNvSpPr txBox="1"/>
          <p:nvPr/>
        </p:nvSpPr>
        <p:spPr>
          <a:xfrm>
            <a:off x="163830" y="698500"/>
            <a:ext cx="4258310" cy="1048385"/>
          </a:xfrm>
          <a:prstGeom prst="rect">
            <a:avLst/>
          </a:prstGeom>
        </p:spPr>
        <p:txBody>
          <a:bodyPr>
            <a:noAutofit/>
          </a:bodyPr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latin typeface="monospace"/>
                <a:ea typeface="monospace"/>
              </a:rPr>
              <a:t>	</a:t>
            </a: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roslaunch iiwa7_moveit_config iiwa7_gazebo.launch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	roslaunch iiwa7_moveit_config demo.launch moveit_controller_manager:=ros_control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	rosrun iiwa7_control trajectory_control.py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</p:txBody>
      </p:sp>
      <p:pic>
        <p:nvPicPr>
          <p:cNvPr id="10" name="图片 10" descr="2025-05-24 15-34-42 的屏幕截图"/>
          <p:cNvPicPr>
            <a:picLocks noChangeAspect="1"/>
          </p:cNvPicPr>
          <p:nvPr/>
        </p:nvPicPr>
        <p:blipFill>
          <a:blip r:embed="rId2"/>
          <a:srcRect b="5163"/>
          <a:stretch>
            <a:fillRect/>
          </a:stretch>
        </p:blipFill>
        <p:spPr>
          <a:xfrm>
            <a:off x="246380" y="2150110"/>
            <a:ext cx="4176000" cy="2431293"/>
          </a:xfrm>
          <a:prstGeom prst="rect">
            <a:avLst/>
          </a:prstGeom>
        </p:spPr>
      </p:pic>
      <p:pic>
        <p:nvPicPr>
          <p:cNvPr id="9" name="图片 9" descr="2025-05-24 15-35-07 的屏幕截图"/>
          <p:cNvPicPr>
            <a:picLocks noChangeAspect="1"/>
          </p:cNvPicPr>
          <p:nvPr/>
        </p:nvPicPr>
        <p:blipFill>
          <a:blip r:embed="rId3"/>
          <a:srcRect b="5536"/>
          <a:stretch>
            <a:fillRect/>
          </a:stretch>
        </p:blipFill>
        <p:spPr>
          <a:xfrm>
            <a:off x="4481195" y="2640330"/>
            <a:ext cx="4176000" cy="2428187"/>
          </a:xfrm>
          <a:prstGeom prst="rect">
            <a:avLst/>
          </a:prstGeom>
        </p:spPr>
      </p:pic>
      <p:pic>
        <p:nvPicPr>
          <p:cNvPr id="8" name="图片 8" descr="2025-05-24 15-35-45 的屏幕截图"/>
          <p:cNvPicPr>
            <a:picLocks noChangeAspect="1"/>
          </p:cNvPicPr>
          <p:nvPr/>
        </p:nvPicPr>
        <p:blipFill>
          <a:blip r:embed="rId4"/>
          <a:srcRect b="6054"/>
          <a:stretch>
            <a:fillRect/>
          </a:stretch>
        </p:blipFill>
        <p:spPr>
          <a:xfrm>
            <a:off x="4481195" y="154305"/>
            <a:ext cx="4175760" cy="24168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0" y="2747818"/>
            <a:ext cx="4572000" cy="56705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</a:t>
            </a:r>
            <a:endParaRPr lang="zh-CN" altLang="en-US" sz="24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464679" y="1455765"/>
            <a:ext cx="2214642" cy="139128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69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主要成果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2580" y="767715"/>
            <a:ext cx="8259445" cy="2506345"/>
          </a:xfrm>
          <a:prstGeom prst="rect">
            <a:avLst/>
          </a:prstGeom>
        </p:spPr>
        <p:txBody>
          <a:bodyPr wrap="square">
            <a:noAutofit/>
          </a:bodyPr>
          <a:p>
            <a:pPr marL="266700" indent="-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Wingdings" panose="05000000000000000000"/>
                <a:ea typeface="宋体" panose="02010600030101010101" pitchFamily="2" charset="-122"/>
              </a:rPr>
              <a:t>l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环境搭建：完成了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Ubuntu 20.04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ROS1 Noetic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MoveIt</a:t>
            </a:r>
            <a:r>
              <a:rPr lang="zh-CN" altLang="en-US" sz="1400">
                <a:latin typeface="Times New Roman" panose="02020603050405020304"/>
                <a:ea typeface="宋体" panose="02010600030101010101" pitchFamily="2" charset="-122"/>
              </a:rPr>
              <a:t>、</a:t>
            </a:r>
            <a:r>
              <a:rPr lang="en-US" altLang="zh-CN" sz="1400">
                <a:latin typeface="Times New Roman" panose="02020603050405020304"/>
                <a:ea typeface="Times New Roman" panose="02020603050405020304"/>
              </a:rPr>
              <a:t>RViz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Gazebo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的集成配置，构建了稳定的机器人仿真与开发平台；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Wingdings" panose="05000000000000000000"/>
                <a:ea typeface="宋体" panose="02010600030101010101" pitchFamily="2" charset="-122"/>
              </a:rPr>
              <a:t>l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机械臂建模：通过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MoveIt Setup Assistant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生成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iiwa7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机械臂的运动规划配置文件，支持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RViz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Gazebo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的联合仿真，验证了模型的准确性；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Wingdings" panose="05000000000000000000"/>
                <a:ea typeface="宋体" panose="02010600030101010101" pitchFamily="2" charset="-122"/>
              </a:rPr>
              <a:t>l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点位控制：实现了五角星轨迹的规划与执行，并在障碍物环境下验证了避障能力，证明了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MoveIt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的实时路径重规划功能；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Wingdings" panose="05000000000000000000"/>
                <a:ea typeface="宋体" panose="02010600030101010101" pitchFamily="2" charset="-122"/>
              </a:rPr>
              <a:t>l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轨迹控制：基于字体轮廓提取与贝塞尔曲线离散化方法，实现了任意字符的三维轨迹规划与跟踪，展示了机械臂的高精度末端控制能力；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Wingdings" panose="05000000000000000000"/>
                <a:ea typeface="宋体" panose="02010600030101010101" pitchFamily="2" charset="-122"/>
              </a:rPr>
              <a:t>l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仿真验证：通过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RViz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的可视化与</a:t>
            </a:r>
            <a:r>
              <a:rPr lang="en-US" altLang="zh-CN" sz="1400">
                <a:latin typeface="Times New Roman" panose="02020603050405020304"/>
                <a:ea typeface="宋体" panose="02010600030101010101" pitchFamily="2" charset="-122"/>
              </a:rPr>
              <a:t>Gazebo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的物理仿真，直观展示了机械臂的运动过程，验证了控制算法的可行性与鲁棒性。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Text 0"/>
          <p:cNvSpPr/>
          <p:nvPr/>
        </p:nvSpPr>
        <p:spPr>
          <a:xfrm>
            <a:off x="395706" y="2969308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参考文献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1630" y="3477260"/>
            <a:ext cx="8098155" cy="112585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atin typeface="Times New Roman" panose="02020603050405020304"/>
                <a:ea typeface="宋体" panose="02010600030101010101" pitchFamily="2" charset="-122"/>
              </a:rPr>
              <a:t>张涛同学的库：</a:t>
            </a:r>
            <a:r>
              <a:rPr lang="en-US" altLang="zh-CN" sz="1200" u="sng">
                <a:solidFill>
                  <a:srgbClr val="0563C1"/>
                </a:solidFill>
                <a:latin typeface="Times New Roman" panose="02020603050405020304"/>
                <a:ea typeface="Times New Roman" panose="02020603050405020304"/>
                <a:hlinkClick r:id="rId2"/>
              </a:rPr>
              <a:t>https://github.com/Suixin04/ws_moveit.git</a:t>
            </a:r>
            <a:r>
              <a:rPr lang="zh-CN" altLang="en-US" sz="1200">
                <a:latin typeface="Times New Roman" panose="02020603050405020304"/>
                <a:ea typeface="宋体" panose="02010600030101010101" pitchFamily="2" charset="-122"/>
              </a:rPr>
              <a:t>（主要参考内容）</a:t>
            </a:r>
            <a:endParaRPr lang="zh-CN" altLang="en-US" sz="1200"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atin typeface="Times New Roman" panose="02020603050405020304"/>
                <a:ea typeface="宋体" panose="02010600030101010101" pitchFamily="2" charset="-122"/>
              </a:rPr>
              <a:t>张禹豪同学的库：</a:t>
            </a:r>
            <a:r>
              <a:rPr lang="en-US" altLang="zh-CN" sz="1200" u="sng">
                <a:solidFill>
                  <a:srgbClr val="0563C1"/>
                </a:solidFill>
                <a:latin typeface="Times New Roman" panose="02020603050405020304"/>
                <a:ea typeface="Times New Roman" panose="02020603050405020304"/>
                <a:hlinkClick r:id="rId3"/>
              </a:rPr>
              <a:t>https://github.com/Ruochen0513/forABB_IRB_1410</a:t>
            </a:r>
            <a:endParaRPr lang="en-US" altLang="zh-CN" sz="1200" u="sng">
              <a:solidFill>
                <a:srgbClr val="0563C1"/>
              </a:solidFill>
              <a:latin typeface="Times New Roman" panose="02020603050405020304"/>
              <a:ea typeface="Times New Roman" panose="02020603050405020304"/>
              <a:hlinkClick r:id="rId3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Times New Roman" panose="02020603050405020304"/>
                <a:ea typeface="Times New Roman" panose="02020603050405020304"/>
              </a:rPr>
              <a:t>ROS</a:t>
            </a:r>
            <a:r>
              <a:rPr lang="zh-CN" altLang="en-US" sz="1200">
                <a:latin typeface="Times New Roman" panose="02020603050405020304"/>
                <a:ea typeface="宋体" panose="02010600030101010101" pitchFamily="2" charset="-122"/>
              </a:rPr>
              <a:t>官方安装教程：</a:t>
            </a:r>
            <a:r>
              <a:rPr lang="en-US" altLang="zh-CN" sz="1200" u="sng">
                <a:solidFill>
                  <a:srgbClr val="0563C1"/>
                </a:solidFill>
                <a:latin typeface="Times New Roman" panose="02020603050405020304"/>
                <a:ea typeface="Times New Roman" panose="02020603050405020304"/>
                <a:hlinkClick r:id="rId4"/>
              </a:rPr>
              <a:t>https://wiki.ros.org/noetic/Installation/Ubuntu</a:t>
            </a:r>
            <a:endParaRPr lang="en-US" altLang="zh-CN" sz="1200" u="sng">
              <a:solidFill>
                <a:srgbClr val="0563C1"/>
              </a:solidFill>
              <a:latin typeface="Times New Roman" panose="02020603050405020304"/>
              <a:ea typeface="Times New Roman" panose="02020603050405020304"/>
              <a:hlinkClick r:id="rId4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Times New Roman" panose="02020603050405020304"/>
                <a:ea typeface="Times New Roman" panose="02020603050405020304"/>
              </a:rPr>
              <a:t>MoveIt</a:t>
            </a:r>
            <a:r>
              <a:rPr lang="zh-CN" altLang="en-US" sz="1200">
                <a:latin typeface="Times New Roman" panose="02020603050405020304"/>
                <a:ea typeface="宋体" panose="02010600030101010101" pitchFamily="2" charset="-122"/>
              </a:rPr>
              <a:t>官方配置教程：</a:t>
            </a:r>
            <a:r>
              <a:rPr lang="en-US" altLang="zh-CN" sz="1200" u="sng">
                <a:solidFill>
                  <a:srgbClr val="0563C1"/>
                </a:solidFill>
                <a:latin typeface="Times New Roman" panose="02020603050405020304"/>
                <a:ea typeface="Times New Roman" panose="02020603050405020304"/>
                <a:hlinkClick r:id="rId5"/>
              </a:rPr>
              <a:t>https://moveit.github.io/moveit_tutorials/doc/getting_started/getting_started.html</a:t>
            </a:r>
            <a:endParaRPr lang="en-US" altLang="zh-CN" sz="1200" u="sng">
              <a:solidFill>
                <a:srgbClr val="0563C1"/>
              </a:solidFill>
              <a:latin typeface="Times New Roman" panose="02020603050405020304"/>
              <a:ea typeface="Times New Roman" panose="02020603050405020304"/>
              <a:hlinkClick r:id="rId5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Times New Roman" panose="02020603050405020304"/>
                <a:ea typeface="Times New Roman" panose="02020603050405020304"/>
              </a:rPr>
              <a:t>MoveIt Setup Assistant</a:t>
            </a:r>
            <a:r>
              <a:rPr lang="zh-CN" altLang="en-US" sz="1200">
                <a:latin typeface="Times New Roman" panose="02020603050405020304"/>
                <a:ea typeface="宋体" panose="02010600030101010101" pitchFamily="2" charset="-122"/>
              </a:rPr>
              <a:t>教程：</a:t>
            </a:r>
            <a:r>
              <a:rPr lang="en-US" altLang="zh-CN" sz="1200" u="sng">
                <a:solidFill>
                  <a:srgbClr val="0563C1"/>
                </a:solidFill>
                <a:latin typeface="Times New Roman" panose="02020603050405020304"/>
                <a:ea typeface="Times New Roman" panose="02020603050405020304"/>
                <a:hlinkClick r:id="rId6"/>
              </a:rPr>
              <a:t>https://moveit.github.io/moveit_tutorials/doc/setup_assistant/setup_assistant_tutorial.html</a:t>
            </a:r>
            <a:endParaRPr lang="en-US" altLang="zh-CN" sz="1200" u="sng">
              <a:solidFill>
                <a:srgbClr val="0563C1"/>
              </a:solidFill>
              <a:latin typeface="Times New Roman" panose="02020603050405020304"/>
              <a:ea typeface="Times New Roman" panose="02020603050405020304"/>
              <a:hlinkClick r:id="rId6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展望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问题和改进方向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3452602" y="758952"/>
            <a:ext cx="714089" cy="11704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5185" b="1" i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4" name="Shape 2"/>
          <p:cNvSpPr/>
          <p:nvPr>
            <p:custDataLst>
              <p:tags r:id="rId3"/>
            </p:custDataLst>
          </p:nvPr>
        </p:nvSpPr>
        <p:spPr>
          <a:xfrm>
            <a:off x="3662251" y="2706882"/>
            <a:ext cx="5095803" cy="0"/>
          </a:xfrm>
          <a:custGeom>
            <a:avLst/>
            <a:gdLst/>
            <a:ahLst/>
            <a:cxnLst/>
            <a:rect l="l" t="t" r="r" b="b"/>
            <a:pathLst>
              <a:path w="5095803">
                <a:moveTo>
                  <a:pt x="0" y="0"/>
                </a:moveTo>
                <a:moveTo>
                  <a:pt x="0" y="0"/>
                </a:moveTo>
                <a:lnTo>
                  <a:pt x="5095803" y="0"/>
                </a:lnTo>
              </a:path>
            </a:pathLst>
          </a:custGeom>
          <a:noFill/>
          <a:ln w="10384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3498957" y="2715641"/>
            <a:ext cx="714089" cy="11704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5185" b="1" i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4234035" y="978408"/>
            <a:ext cx="4649660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85" dirty="0">
                <a:sym typeface="+mn-ea"/>
              </a:rPr>
              <a:t>环境兼容性</a:t>
            </a:r>
            <a:endParaRPr lang="en-US" sz="1440" dirty="0"/>
          </a:p>
        </p:txBody>
      </p:sp>
      <p:pic>
        <p:nvPicPr>
          <p:cNvPr id="9" name="Image 0" descr="https://sgw-dx.xf-yun.com/api/v1/sparkdesk/_1748085443783a4c3a91a166945e3bfde78f10c556442.jpg?authorization=c2ltcGxlLWp3dCBhaz1zcGFya2Rlc2s4MDAwMDAwMDAwMDE7ZXhwPTMzMjQ4ODU0NDM7YWxnbz1obWFjLXNoYTI1NjtzaWc9RFk4bnNNb0MwVU5nUXdUNUtkUzd6RkVKWmZlWXR4eHR2aEFFV0RSTzg0QT0=&amp;x_location=7YfmxI7B7uKO7jlRxIftd6UXfLD=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600" y="1255014"/>
            <a:ext cx="3227058" cy="3227058"/>
          </a:xfrm>
          <a:prstGeom prst="rect">
            <a:avLst/>
          </a:prstGeom>
        </p:spPr>
      </p:pic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4234035" y="1255014"/>
            <a:ext cx="4647734" cy="6324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Ubuntu 20.04</a:t>
            </a:r>
            <a:r>
              <a:rPr lang="zh-CN" altLang="en-US" sz="1440" dirty="0"/>
              <a:t>与</a:t>
            </a:r>
            <a:r>
              <a:rPr lang="en-US" altLang="zh-CN" sz="1440" dirty="0"/>
              <a:t>ROS1 Noetic</a:t>
            </a:r>
            <a:r>
              <a:rPr lang="zh-CN" altLang="en-US" sz="1440" dirty="0"/>
              <a:t>的支持期限即将到期，未来需迁移到</a:t>
            </a:r>
            <a:r>
              <a:rPr lang="en-US" altLang="zh-CN" sz="1440" dirty="0"/>
              <a:t>ROS2</a:t>
            </a:r>
            <a:r>
              <a:rPr lang="zh-CN" altLang="en-US" sz="1440" dirty="0"/>
              <a:t>与</a:t>
            </a:r>
            <a:r>
              <a:rPr lang="en-US" altLang="zh-CN" sz="1440" dirty="0"/>
              <a:t>Ubuntu 22.04 </a:t>
            </a:r>
            <a:r>
              <a:rPr lang="zh-CN" altLang="en-US" sz="1440" dirty="0"/>
              <a:t>；</a:t>
            </a:r>
            <a:endParaRPr lang="zh-CN" altLang="en-US" sz="1440" dirty="0"/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4280390" y="2953385"/>
            <a:ext cx="4649660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85" dirty="0">
                <a:sym typeface="+mn-ea"/>
              </a:rPr>
              <a:t>算法优化</a:t>
            </a:r>
            <a:endParaRPr lang="en-US" sz="1440" dirty="0"/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4280390" y="3229991"/>
            <a:ext cx="4647734" cy="85407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440" dirty="0"/>
              <a:t>当前轨迹规划依赖</a:t>
            </a:r>
            <a:r>
              <a:rPr lang="en-US" altLang="zh-CN" sz="1440" dirty="0"/>
              <a:t>MoveIt</a:t>
            </a:r>
            <a:r>
              <a:rPr lang="zh-CN" altLang="en-US" sz="1440" dirty="0"/>
              <a:t>的默认算法，未来可引入更高效的路径搜索算法（如</a:t>
            </a:r>
            <a:r>
              <a:rPr lang="en-US" altLang="zh-CN" sz="1440" dirty="0"/>
              <a:t>RRT*</a:t>
            </a:r>
            <a:r>
              <a:rPr lang="zh-CN" altLang="en-US" sz="1440" dirty="0"/>
              <a:t>、</a:t>
            </a:r>
            <a:r>
              <a:rPr lang="en-US" altLang="zh-CN" sz="1440" dirty="0"/>
              <a:t>PRM</a:t>
            </a:r>
            <a:r>
              <a:rPr lang="zh-CN" altLang="en-US" sz="1440" dirty="0"/>
              <a:t>）或深度强化学习方法，提升复杂场景下的规划效率</a:t>
            </a:r>
            <a:endParaRPr lang="zh-CN" altLang="en-US" sz="14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190" y="2068830"/>
            <a:ext cx="3603325" cy="10058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320" b="1" kern="0" spc="144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感谢观看！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0" y="2747818"/>
            <a:ext cx="4572000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实验平台与环境配置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64679" y="1455765"/>
            <a:ext cx="2214642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69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Ubuntu20.04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519356" y="1315640"/>
            <a:ext cx="7243956" cy="3189636"/>
          </a:xfrm>
          <a:custGeom>
            <a:avLst/>
            <a:gdLst/>
            <a:ahLst/>
            <a:cxnLst/>
            <a:rect l="l" t="t" r="r" b="b"/>
            <a:pathLst>
              <a:path w="7243956" h="3189636">
                <a:moveTo>
                  <a:pt x="398705" y="0"/>
                </a:moveTo>
                <a:moveTo>
                  <a:pt x="398705" y="0"/>
                </a:moveTo>
                <a:lnTo>
                  <a:pt x="6845251" y="0"/>
                </a:lnTo>
                <a:quadBezTo>
                  <a:pt x="7243956" y="0"/>
                  <a:pt x="7243956" y="398705"/>
                </a:quadBezTo>
                <a:lnTo>
                  <a:pt x="7243956" y="2790932"/>
                </a:lnTo>
                <a:quadBezTo>
                  <a:pt x="7243956" y="3189636"/>
                  <a:pt x="6845251" y="3189636"/>
                </a:quadBezTo>
                <a:lnTo>
                  <a:pt x="398705" y="3189636"/>
                </a:lnTo>
                <a:quadBezTo>
                  <a:pt x="0" y="3189636"/>
                  <a:pt x="0" y="2790932"/>
                </a:quadBezTo>
                <a:lnTo>
                  <a:pt x="0" y="398705"/>
                </a:lnTo>
                <a:quadBezTo>
                  <a:pt x="0" y="0"/>
                  <a:pt x="398705" y="0"/>
                </a:quadBezTo>
                <a:close/>
              </a:path>
            </a:pathLst>
          </a:custGeom>
          <a:solidFill>
            <a:srgbClr val="6383FF">
              <a:alpha val="0"/>
            </a:srgbClr>
          </a:solidFill>
          <a:ln w="95250">
            <a:solidFill>
              <a:srgbClr val="6383FF">
                <a:alpha val="12157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46513" y="1093905"/>
            <a:ext cx="2152158" cy="3583954"/>
          </a:xfrm>
          <a:custGeom>
            <a:avLst/>
            <a:gdLst/>
            <a:ahLst/>
            <a:cxnLst/>
            <a:rect l="l" t="t" r="r" b="b"/>
            <a:pathLst>
              <a:path w="2152158" h="3583954">
                <a:moveTo>
                  <a:pt x="98930" y="0"/>
                </a:moveTo>
                <a:moveTo>
                  <a:pt x="98930" y="0"/>
                </a:moveTo>
                <a:lnTo>
                  <a:pt x="2053228" y="0"/>
                </a:lnTo>
                <a:quadBezTo>
                  <a:pt x="2152158" y="0"/>
                  <a:pt x="2152158" y="98930"/>
                </a:quadBezTo>
                <a:lnTo>
                  <a:pt x="2152158" y="3485024"/>
                </a:lnTo>
                <a:quadBezTo>
                  <a:pt x="2152158" y="3583954"/>
                  <a:pt x="2053228" y="3583954"/>
                </a:quadBezTo>
                <a:lnTo>
                  <a:pt x="98930" y="3583954"/>
                </a:lnTo>
                <a:quadBezTo>
                  <a:pt x="0" y="3583954"/>
                  <a:pt x="0" y="3485024"/>
                </a:quadBezTo>
                <a:lnTo>
                  <a:pt x="0" y="98930"/>
                </a:lnTo>
                <a:quadBezTo>
                  <a:pt x="0" y="0"/>
                  <a:pt x="98930" y="0"/>
                </a:quadBezTo>
                <a:close/>
              </a:path>
            </a:pathLst>
          </a:custGeom>
          <a:solidFill>
            <a:srgbClr val="6383FF"/>
          </a:solidFill>
        </p:spPr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47067" y="2040271"/>
            <a:ext cx="1714500" cy="45720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73543" y="2040271"/>
            <a:ext cx="1714500" cy="45720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0019" y="2040271"/>
            <a:ext cx="1714500" cy="45720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6"/>
            </p:custDataLst>
          </p:nvPr>
        </p:nvSpPr>
        <p:spPr>
          <a:xfrm>
            <a:off x="2847067" y="1628791"/>
            <a:ext cx="1926476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585" dirty="0">
                <a:sym typeface="+mn-ea"/>
              </a:rPr>
              <a:t>Ubuntu</a:t>
            </a:r>
            <a:endParaRPr lang="en-US" sz="1440" dirty="0"/>
          </a:p>
        </p:txBody>
      </p:sp>
      <p:pic>
        <p:nvPicPr>
          <p:cNvPr id="9" name="Image 3" descr="https://sgw-dx.xf-yun.com/api/v1/sparkdesk/_1748085320301d65be0061fdf4520b14d9aaf01be6071.jpg?authorization=c2ltcGxlLWp3dCBhaz1zcGFya2Rlc2s4MDAwMDAwMDAwMDE7ZXhwPTMzMjQ4ODUzMjA7YWxnbz1obWFjLXNoYTI1NjtzaWc9bSs1Q2dEOWFNSFFYeU9GZ3hnV0JkUkd6MGJNd1hZTXA2TE9heHlPQkRGWT0=&amp;x_location=7YfmxI7B7uKO7jlRxIftd6UXfLD="/>
          <p:cNvPicPr>
            <a:picLocks noChangeAspect="1"/>
          </p:cNvPicPr>
          <p:nvPr/>
        </p:nvPicPr>
        <p:blipFill>
          <a:blip r:embed="rId7"/>
          <a:srcRect l="20000" r="20000"/>
          <a:stretch>
            <a:fillRect/>
          </a:stretch>
        </p:blipFill>
        <p:spPr>
          <a:xfrm>
            <a:off x="402359" y="970369"/>
            <a:ext cx="2152180" cy="3583848"/>
          </a:xfrm>
          <a:prstGeom prst="rect">
            <a:avLst/>
          </a:prstGeom>
        </p:spPr>
      </p:pic>
      <p:sp>
        <p:nvSpPr>
          <p:cNvPr id="10" name="Text 4"/>
          <p:cNvSpPr/>
          <p:nvPr>
            <p:custDataLst>
              <p:tags r:id="rId8"/>
            </p:custDataLst>
          </p:nvPr>
        </p:nvSpPr>
        <p:spPr>
          <a:xfrm>
            <a:off x="2847340" y="2333625"/>
            <a:ext cx="1645920" cy="218567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        </a:t>
            </a:r>
            <a:r>
              <a:rPr lang="en-US" altLang="zh-CN" sz="1400" dirty="0"/>
              <a:t> </a:t>
            </a:r>
            <a:r>
              <a:rPr lang="zh-CN" altLang="en-US" sz="1400" dirty="0"/>
              <a:t>基于</a:t>
            </a:r>
            <a:r>
              <a:rPr lang="en-US" altLang="zh-CN" sz="1400" dirty="0"/>
              <a:t>Linux</a:t>
            </a:r>
            <a:r>
              <a:rPr lang="zh-CN" altLang="en-US" sz="1400" dirty="0"/>
              <a:t>发行版的开源操作系统，由英国公司</a:t>
            </a:r>
            <a:r>
              <a:rPr lang="en-US" altLang="zh-CN" sz="1400" dirty="0"/>
              <a:t>Canonical Ltd.</a:t>
            </a:r>
            <a:r>
              <a:rPr lang="zh-CN" altLang="en-US" sz="1400" dirty="0"/>
              <a:t>开发和维护。首发于</a:t>
            </a:r>
            <a:r>
              <a:rPr lang="en-US" altLang="zh-CN" sz="1400" dirty="0"/>
              <a:t>2004</a:t>
            </a:r>
            <a:r>
              <a:rPr lang="zh-CN" altLang="en-US" sz="1400" dirty="0"/>
              <a:t>年</a:t>
            </a:r>
            <a:r>
              <a:rPr lang="en-US" altLang="zh-CN" sz="1400" dirty="0"/>
              <a:t>10</a:t>
            </a:r>
            <a:r>
              <a:rPr lang="zh-CN" altLang="en-US" sz="1400" dirty="0"/>
              <a:t>月，</a:t>
            </a:r>
            <a:r>
              <a:rPr lang="zh-CN" altLang="en-US" sz="1400" dirty="0">
                <a:sym typeface="+mn-ea"/>
              </a:rPr>
              <a:t>目前最为稳定的最新版本是</a:t>
            </a:r>
            <a:r>
              <a:rPr lang="en-US" altLang="zh-CN" sz="1400" dirty="0"/>
              <a:t>Ubuntu20.04</a:t>
            </a:r>
            <a:r>
              <a:rPr lang="zh-CN" altLang="en-US" sz="1400" dirty="0"/>
              <a:t>。</a:t>
            </a:r>
            <a:endParaRPr lang="zh-CN" altLang="en-US" sz="144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zh-CN" altLang="en-US" sz="1440" dirty="0"/>
          </a:p>
        </p:txBody>
      </p:sp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4773543" y="1628791"/>
            <a:ext cx="1926476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85" dirty="0">
                <a:sym typeface="+mn-ea"/>
              </a:rPr>
              <a:t>核心组件</a:t>
            </a:r>
            <a:endParaRPr lang="en-US" sz="1440" dirty="0"/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4773543" y="2333760"/>
            <a:ext cx="1645920" cy="17678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000" dirty="0"/>
              <a:t>Linux</a:t>
            </a:r>
            <a:r>
              <a:rPr lang="zh-CN" altLang="en-US" sz="1000" dirty="0"/>
              <a:t>内核：系统核心，管理硬件资源。</a:t>
            </a:r>
            <a:endParaRPr lang="zh-CN" altLang="en-US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/>
              <a:t>桌面环境：主要使用</a:t>
            </a:r>
            <a:r>
              <a:rPr lang="en-US" altLang="zh-CN" sz="1000" dirty="0"/>
              <a:t>GNOME</a:t>
            </a:r>
            <a:r>
              <a:rPr lang="zh-CN" altLang="en-US" sz="1000" dirty="0"/>
              <a:t>，也支持其他</a:t>
            </a:r>
            <a:r>
              <a:rPr lang="en-US" altLang="zh-CN" sz="1000" dirty="0"/>
              <a:t>DE</a:t>
            </a:r>
            <a:r>
              <a:rPr lang="zh-CN" altLang="en-US" sz="1000" dirty="0"/>
              <a:t>。</a:t>
            </a:r>
            <a:endParaRPr lang="zh-CN" altLang="en-US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/>
              <a:t>包管理器：</a:t>
            </a:r>
            <a:r>
              <a:rPr lang="en-US" altLang="zh-CN" sz="1000" dirty="0"/>
              <a:t>APT (Advanced Package Tool)</a:t>
            </a:r>
            <a:r>
              <a:rPr lang="zh-CN" altLang="en-US" sz="1000" dirty="0"/>
              <a:t>。</a:t>
            </a:r>
            <a:endParaRPr lang="zh-CN" altLang="en-US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/>
              <a:t>软件仓库：官方和社区维护的软件源。</a:t>
            </a:r>
            <a:endParaRPr lang="zh-CN" altLang="en-US" sz="100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zh-CN" altLang="en-US" sz="1000" dirty="0"/>
          </a:p>
        </p:txBody>
      </p:sp>
      <p:sp>
        <p:nvSpPr>
          <p:cNvPr id="13" name="Text 7"/>
          <p:cNvSpPr/>
          <p:nvPr>
            <p:custDataLst>
              <p:tags r:id="rId11"/>
            </p:custDataLst>
          </p:nvPr>
        </p:nvSpPr>
        <p:spPr>
          <a:xfrm>
            <a:off x="6700019" y="1628791"/>
            <a:ext cx="1934824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85" dirty="0">
                <a:sym typeface="+mn-ea"/>
              </a:rPr>
              <a:t>安装</a:t>
            </a:r>
            <a:endParaRPr lang="zh-CN" altLang="en-US" sz="1585" b="1" dirty="0">
              <a:solidFill>
                <a:srgbClr val="638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12"/>
            </p:custDataLst>
          </p:nvPr>
        </p:nvSpPr>
        <p:spPr>
          <a:xfrm>
            <a:off x="6700019" y="2333760"/>
            <a:ext cx="1645920" cy="12674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略</a:t>
            </a:r>
            <a:endParaRPr lang="zh-CN" altLang="en-US" sz="115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更新软件源：</a:t>
            </a:r>
            <a:endParaRPr lang="zh-CN" altLang="en-US" sz="115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150">
                <a:ea typeface="monospace"/>
                <a:cs typeface="+mn-lt"/>
                <a:sym typeface="+mn-ea"/>
              </a:rPr>
              <a:t>sudo apt update</a:t>
            </a:r>
            <a:endParaRPr lang="en-US" altLang="zh-CN" sz="1150">
              <a:ea typeface="monospace"/>
              <a:cs typeface="+mn-lt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150">
                <a:ea typeface="monospace"/>
                <a:cs typeface="+mn-lt"/>
                <a:sym typeface="+mn-ea"/>
              </a:rPr>
              <a:t>sudo apt dist-upgrade</a:t>
            </a:r>
            <a:endParaRPr lang="en-US" altLang="zh-CN" sz="115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zh-CN" altLang="en-US" sz="115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3"/>
          <a:stretch>
            <a:fillRect/>
          </a:stretch>
        </p:blipFill>
        <p:spPr>
          <a:xfrm>
            <a:off x="6419215" y="111760"/>
            <a:ext cx="230251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ROS1-noetic</a:t>
            </a:r>
            <a:endParaRPr lang="en-US" sz="1440" dirty="0"/>
          </a:p>
        </p:txBody>
      </p:sp>
      <p:pic>
        <p:nvPicPr>
          <p:cNvPr id="3" name="Image 0" descr="https://sgw-dx.xf-yun.com/api/v1/sparkdesk/_1748085328645e4eb7774295b4d7d97066f8cf228eb6f.jpg?authorization=c2ltcGxlLWp3dCBhaz1zcGFya2Rlc2s4MDAwMDAwMDAwMDE7ZXhwPTMzMjQ4ODUzMjg7YWxnbz1obWFjLXNoYTI1NjtzaWc9WmMwRXRtQmxkYVJ1Q3c1RXh6amZRWEQ4Z0V0T09FZ1JsWmszRTVtaXJoUT0=&amp;x_location=7YfmxI7B7uKO7jlRxIftd6UXfL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272721" y="1295117"/>
            <a:ext cx="3341028" cy="3341028"/>
          </a:xfrm>
          <a:prstGeom prst="rect">
            <a:avLst/>
          </a:prstGeom>
        </p:spPr>
      </p:pic>
      <p:sp>
        <p:nvSpPr>
          <p:cNvPr id="4" name="Shape 1"/>
          <p:cNvSpPr/>
          <p:nvPr>
            <p:custDataLst>
              <p:tags r:id="rId3"/>
            </p:custDataLst>
          </p:nvPr>
        </p:nvSpPr>
        <p:spPr>
          <a:xfrm>
            <a:off x="3161753" y="1043279"/>
            <a:ext cx="5709526" cy="1090281"/>
          </a:xfrm>
          <a:custGeom>
            <a:avLst/>
            <a:gdLst/>
            <a:ahLst/>
            <a:cxnLst/>
            <a:rect l="l" t="t" r="r" b="b"/>
            <a:pathLst>
              <a:path w="5709526" h="1090281">
                <a:moveTo>
                  <a:pt x="0" y="1090281"/>
                </a:moveTo>
                <a:moveTo>
                  <a:pt x="0" y="1090281"/>
                </a:moveTo>
                <a:lnTo>
                  <a:pt x="0" y="0"/>
                </a:lnTo>
                <a:lnTo>
                  <a:pt x="5491469" y="0"/>
                </a:lnTo>
                <a:lnTo>
                  <a:pt x="5709526" y="218056"/>
                </a:lnTo>
                <a:lnTo>
                  <a:pt x="5709526" y="109028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6383FF">
                <a:alpha val="30980"/>
              </a:srgbClr>
            </a:solidFill>
            <a:prstDash val="solid"/>
          </a:ln>
        </p:spPr>
      </p:sp>
      <p:sp>
        <p:nvSpPr>
          <p:cNvPr id="5" name="Shape 2"/>
          <p:cNvSpPr/>
          <p:nvPr>
            <p:custDataLst>
              <p:tags r:id="rId4"/>
            </p:custDataLst>
          </p:nvPr>
        </p:nvSpPr>
        <p:spPr>
          <a:xfrm>
            <a:off x="2811196" y="2348022"/>
            <a:ext cx="5795609" cy="1090281"/>
          </a:xfrm>
          <a:custGeom>
            <a:avLst/>
            <a:gdLst/>
            <a:ahLst/>
            <a:cxnLst/>
            <a:rect l="l" t="t" r="r" b="b"/>
            <a:pathLst>
              <a:path w="5795609" h="1090281">
                <a:moveTo>
                  <a:pt x="0" y="1090281"/>
                </a:moveTo>
                <a:moveTo>
                  <a:pt x="0" y="1090281"/>
                </a:moveTo>
                <a:lnTo>
                  <a:pt x="0" y="0"/>
                </a:lnTo>
                <a:lnTo>
                  <a:pt x="5577553" y="0"/>
                </a:lnTo>
                <a:lnTo>
                  <a:pt x="5795609" y="218056"/>
                </a:lnTo>
                <a:lnTo>
                  <a:pt x="5795609" y="109028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6383FF">
                <a:alpha val="30980"/>
              </a:srgbClr>
            </a:solidFill>
            <a:prstDash val="solid"/>
          </a:ln>
        </p:spPr>
      </p:sp>
      <p:sp>
        <p:nvSpPr>
          <p:cNvPr id="6" name="Shape 3"/>
          <p:cNvSpPr/>
          <p:nvPr>
            <p:custDataLst>
              <p:tags r:id="rId5"/>
            </p:custDataLst>
          </p:nvPr>
        </p:nvSpPr>
        <p:spPr>
          <a:xfrm>
            <a:off x="3161753" y="3652765"/>
            <a:ext cx="5709526" cy="1090281"/>
          </a:xfrm>
          <a:custGeom>
            <a:avLst/>
            <a:gdLst/>
            <a:ahLst/>
            <a:cxnLst/>
            <a:rect l="l" t="t" r="r" b="b"/>
            <a:pathLst>
              <a:path w="5709526" h="1090281">
                <a:moveTo>
                  <a:pt x="0" y="1090281"/>
                </a:moveTo>
                <a:moveTo>
                  <a:pt x="0" y="1090281"/>
                </a:moveTo>
                <a:lnTo>
                  <a:pt x="0" y="0"/>
                </a:lnTo>
                <a:lnTo>
                  <a:pt x="5491469" y="0"/>
                </a:lnTo>
                <a:lnTo>
                  <a:pt x="5709526" y="218056"/>
                </a:lnTo>
                <a:lnTo>
                  <a:pt x="5709526" y="109028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6383FF">
                <a:alpha val="30980"/>
              </a:srgbClr>
            </a:solidFill>
            <a:prstDash val="solid"/>
          </a:ln>
        </p:spPr>
      </p:sp>
      <p:sp>
        <p:nvSpPr>
          <p:cNvPr id="7" name="Text 4"/>
          <p:cNvSpPr/>
          <p:nvPr>
            <p:custDataLst>
              <p:tags r:id="rId6"/>
            </p:custDataLst>
          </p:nvPr>
        </p:nvSpPr>
        <p:spPr>
          <a:xfrm>
            <a:off x="3735181" y="1118241"/>
            <a:ext cx="4911136" cy="359047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8" name="Text 5"/>
          <p:cNvSpPr/>
          <p:nvPr>
            <p:custDataLst>
              <p:tags r:id="rId7"/>
            </p:custDataLst>
          </p:nvPr>
        </p:nvSpPr>
        <p:spPr>
          <a:xfrm>
            <a:off x="3312941" y="1424841"/>
            <a:ext cx="5459228" cy="65214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000" dirty="0"/>
              <a:t>         </a:t>
            </a:r>
            <a:r>
              <a:rPr lang="zh-CN" altLang="en-US" sz="1000" dirty="0"/>
              <a:t>一个用于机器人软件开发的灵活框架，提供了包括硬件抽象、底层设备控制、常用功能实现、进程间消息传递以及包管理等服务。其作为一个开源免费的丰富生态框架，支持</a:t>
            </a:r>
            <a:r>
              <a:rPr lang="en-US" altLang="zh-CN" sz="1000" dirty="0"/>
              <a:t>C++</a:t>
            </a:r>
            <a:r>
              <a:rPr lang="zh-CN" altLang="en-US" sz="1000" dirty="0"/>
              <a:t>和</a:t>
            </a:r>
            <a:r>
              <a:rPr lang="en-US" altLang="zh-CN" sz="1000" dirty="0"/>
              <a:t>Python</a:t>
            </a:r>
            <a:r>
              <a:rPr lang="zh-CN" altLang="en-US" sz="1000" dirty="0"/>
              <a:t>多语言，支持分布式多机器人协作，并凭借松耦合的节点通信支持模块化设计。</a:t>
            </a:r>
            <a:endParaRPr lang="zh-CN" altLang="en-US" sz="1000" dirty="0"/>
          </a:p>
        </p:txBody>
      </p:sp>
      <p:sp>
        <p:nvSpPr>
          <p:cNvPr id="9" name="Text 6"/>
          <p:cNvSpPr/>
          <p:nvPr>
            <p:custDataLst>
              <p:tags r:id="rId8"/>
            </p:custDataLst>
          </p:nvPr>
        </p:nvSpPr>
        <p:spPr>
          <a:xfrm>
            <a:off x="3397345" y="2422984"/>
            <a:ext cx="4881554" cy="359047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ROS Noetic</a:t>
            </a:r>
            <a:endParaRPr lang="en-US" altLang="zh-CN" sz="1440" dirty="0"/>
          </a:p>
        </p:txBody>
      </p:sp>
      <p:sp>
        <p:nvSpPr>
          <p:cNvPr id="10" name="Text 7"/>
          <p:cNvSpPr/>
          <p:nvPr>
            <p:custDataLst>
              <p:tags r:id="rId9"/>
            </p:custDataLst>
          </p:nvPr>
        </p:nvSpPr>
        <p:spPr>
          <a:xfrm>
            <a:off x="2893424" y="2729585"/>
            <a:ext cx="5484398" cy="65214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000" dirty="0"/>
              <a:t>       ROS1</a:t>
            </a:r>
            <a:r>
              <a:rPr lang="zh-CN" altLang="en-US" sz="1000" dirty="0"/>
              <a:t>的最后一个发行版，也是当前最成熟稳定的版本，其后转向</a:t>
            </a:r>
            <a:r>
              <a:rPr lang="en-US" altLang="zh-CN" sz="1000" dirty="0"/>
              <a:t>ROS2</a:t>
            </a:r>
            <a:r>
              <a:rPr lang="zh-CN" altLang="en-US" sz="1000" dirty="0"/>
              <a:t>。其适配的目标平台为</a:t>
            </a:r>
            <a:r>
              <a:rPr lang="en-US" altLang="zh-CN" sz="1000" dirty="0"/>
              <a:t>Ubuntu 20.04</a:t>
            </a:r>
            <a:r>
              <a:rPr lang="zh-CN" altLang="en-US" sz="1000" dirty="0"/>
              <a:t>，支持期限为</a:t>
            </a:r>
            <a:r>
              <a:rPr lang="en-US" altLang="zh-CN" sz="1000" dirty="0"/>
              <a:t>2020</a:t>
            </a:r>
            <a:r>
              <a:rPr lang="zh-CN" altLang="en-US" sz="1000" dirty="0"/>
              <a:t>年</a:t>
            </a:r>
            <a:r>
              <a:rPr lang="en-US" altLang="zh-CN" sz="1000" dirty="0"/>
              <a:t>5</a:t>
            </a:r>
            <a:r>
              <a:rPr lang="zh-CN" altLang="en-US" sz="1000" dirty="0"/>
              <a:t>月</a:t>
            </a:r>
            <a:r>
              <a:rPr lang="en-US" altLang="zh-CN" sz="1000" dirty="0"/>
              <a:t> - 2025</a:t>
            </a:r>
            <a:r>
              <a:rPr lang="zh-CN" altLang="en-US" sz="1000" dirty="0"/>
              <a:t>年</a:t>
            </a:r>
            <a:r>
              <a:rPr lang="en-US" altLang="zh-CN" sz="1000" dirty="0"/>
              <a:t>5</a:t>
            </a:r>
            <a:r>
              <a:rPr lang="zh-CN" altLang="en-US" sz="1000" dirty="0"/>
              <a:t>月，即将到期。相比于先前版本，它支持</a:t>
            </a:r>
            <a:r>
              <a:rPr lang="en-US" altLang="zh-CN" sz="1000" dirty="0"/>
              <a:t>Python 3</a:t>
            </a:r>
            <a:r>
              <a:rPr lang="zh-CN" altLang="en-US" sz="1000" dirty="0"/>
              <a:t>，拥有更好的内存管理和计算效率，并在稳定性和向前兼容性上表现出色。</a:t>
            </a:r>
            <a:endParaRPr lang="zh-CN" altLang="en-US" sz="1000" dirty="0"/>
          </a:p>
        </p:txBody>
      </p:sp>
      <p:sp>
        <p:nvSpPr>
          <p:cNvPr id="11" name="Text 8"/>
          <p:cNvSpPr/>
          <p:nvPr>
            <p:custDataLst>
              <p:tags r:id="rId10"/>
            </p:custDataLst>
          </p:nvPr>
        </p:nvSpPr>
        <p:spPr>
          <a:xfrm>
            <a:off x="3735181" y="3727728"/>
            <a:ext cx="4911136" cy="359047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85" dirty="0"/>
              <a:t>一键安装</a:t>
            </a:r>
            <a:r>
              <a:rPr lang="en-US" altLang="zh-CN" sz="1585" dirty="0"/>
              <a:t> </a:t>
            </a:r>
            <a:endParaRPr lang="en-US" altLang="zh-CN" sz="1585" dirty="0"/>
          </a:p>
        </p:txBody>
      </p:sp>
      <p:sp>
        <p:nvSpPr>
          <p:cNvPr id="12" name="Text 9"/>
          <p:cNvSpPr/>
          <p:nvPr>
            <p:custDataLst>
              <p:tags r:id="rId11"/>
            </p:custDataLst>
          </p:nvPr>
        </p:nvSpPr>
        <p:spPr>
          <a:xfrm>
            <a:off x="3266440" y="4034155"/>
            <a:ext cx="5506085" cy="7239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150" dirty="0">
                <a:latin typeface="+mn-ea"/>
                <a:cs typeface="+mn-ea"/>
              </a:rPr>
              <a:t>       </a:t>
            </a:r>
            <a:r>
              <a:rPr lang="zh-CN" altLang="en-US" sz="1150" dirty="0">
                <a:latin typeface="+mn-ea"/>
                <a:cs typeface="+mn-ea"/>
              </a:rPr>
              <a:t>推荐鱼香</a:t>
            </a:r>
            <a:r>
              <a:rPr lang="en-US" altLang="zh-CN" sz="1150" dirty="0">
                <a:latin typeface="+mn-ea"/>
                <a:cs typeface="+mn-ea"/>
              </a:rPr>
              <a:t>ROS</a:t>
            </a:r>
            <a:r>
              <a:rPr lang="zh-CN" altLang="en-US" sz="1150" dirty="0">
                <a:latin typeface="+mn-ea"/>
                <a:cs typeface="+mn-ea"/>
              </a:rPr>
              <a:t>进行便捷安装，其汇总常用软件源，省略繁冗步骤，新手按指引输入数字即可安装，执行特定命令开启安装流程。</a:t>
            </a:r>
            <a:endParaRPr lang="zh-CN" altLang="en-US" sz="1150" dirty="0">
              <a:latin typeface="+mn-ea"/>
              <a:cs typeface="+mn-ea"/>
            </a:endParaRPr>
          </a:p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150" dirty="0">
                <a:cs typeface="+mn-lt"/>
              </a:rPr>
              <a:t>wget http://fishros.com/install -O fishros &amp;&amp; . fishros</a:t>
            </a:r>
            <a:endParaRPr lang="en-US" altLang="zh-CN" sz="1150" dirty="0"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altLang="zh-CN" sz="1150" dirty="0">
              <a:latin typeface="+mn-ea"/>
              <a:cs typeface="+mn-ea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zh-CN" altLang="en-US" sz="1150" dirty="0">
              <a:latin typeface="+mn-ea"/>
              <a:cs typeface="+mn-ea"/>
            </a:endParaRPr>
          </a:p>
        </p:txBody>
      </p:sp>
      <p:sp>
        <p:nvSpPr>
          <p:cNvPr id="13" name="Shape 10"/>
          <p:cNvSpPr/>
          <p:nvPr>
            <p:custDataLst>
              <p:tags r:id="rId12"/>
            </p:custDataLst>
          </p:nvPr>
        </p:nvSpPr>
        <p:spPr>
          <a:xfrm>
            <a:off x="3304548" y="1118241"/>
            <a:ext cx="365164" cy="353752"/>
          </a:xfrm>
          <a:custGeom>
            <a:avLst/>
            <a:gdLst/>
            <a:ahLst/>
            <a:cxnLst/>
            <a:rect l="l" t="t" r="r" b="b"/>
            <a:pathLst>
              <a:path w="365164" h="353752">
                <a:moveTo>
                  <a:pt x="182582" y="0"/>
                </a:moveTo>
                <a:moveTo>
                  <a:pt x="182582" y="0"/>
                </a:moveTo>
                <a:cubicBezTo>
                  <a:pt x="283352" y="0"/>
                  <a:pt x="365164" y="79256"/>
                  <a:pt x="365164" y="176876"/>
                </a:cubicBezTo>
                <a:cubicBezTo>
                  <a:pt x="365164" y="274497"/>
                  <a:pt x="283352" y="353752"/>
                  <a:pt x="182582" y="353752"/>
                </a:cubicBezTo>
                <a:cubicBezTo>
                  <a:pt x="81812" y="353752"/>
                  <a:pt x="0" y="274497"/>
                  <a:pt x="0" y="176876"/>
                </a:cubicBezTo>
                <a:cubicBezTo>
                  <a:pt x="0" y="79256"/>
                  <a:pt x="81812" y="0"/>
                  <a:pt x="182582" y="0"/>
                </a:cubicBezTo>
                <a:close/>
              </a:path>
            </a:pathLst>
          </a:custGeom>
          <a:solidFill>
            <a:srgbClr val="6383FF"/>
          </a:solidFill>
        </p:spPr>
      </p:sp>
      <p:sp>
        <p:nvSpPr>
          <p:cNvPr id="14" name="Shape 11"/>
          <p:cNvSpPr/>
          <p:nvPr>
            <p:custDataLst>
              <p:tags r:id="rId13"/>
            </p:custDataLst>
          </p:nvPr>
        </p:nvSpPr>
        <p:spPr>
          <a:xfrm>
            <a:off x="2953990" y="2422984"/>
            <a:ext cx="365164" cy="353752"/>
          </a:xfrm>
          <a:custGeom>
            <a:avLst/>
            <a:gdLst/>
            <a:ahLst/>
            <a:cxnLst/>
            <a:rect l="l" t="t" r="r" b="b"/>
            <a:pathLst>
              <a:path w="365164" h="353752">
                <a:moveTo>
                  <a:pt x="182582" y="0"/>
                </a:moveTo>
                <a:moveTo>
                  <a:pt x="182582" y="0"/>
                </a:moveTo>
                <a:cubicBezTo>
                  <a:pt x="283352" y="0"/>
                  <a:pt x="365164" y="79256"/>
                  <a:pt x="365164" y="176876"/>
                </a:cubicBezTo>
                <a:cubicBezTo>
                  <a:pt x="365164" y="274497"/>
                  <a:pt x="283352" y="353752"/>
                  <a:pt x="182582" y="353752"/>
                </a:cubicBezTo>
                <a:cubicBezTo>
                  <a:pt x="81812" y="353752"/>
                  <a:pt x="0" y="274497"/>
                  <a:pt x="0" y="176876"/>
                </a:cubicBezTo>
                <a:cubicBezTo>
                  <a:pt x="0" y="79256"/>
                  <a:pt x="81812" y="0"/>
                  <a:pt x="182582" y="0"/>
                </a:cubicBezTo>
                <a:close/>
              </a:path>
            </a:pathLst>
          </a:custGeom>
          <a:solidFill>
            <a:srgbClr val="6383FF"/>
          </a:solidFill>
        </p:spPr>
      </p:sp>
      <p:sp>
        <p:nvSpPr>
          <p:cNvPr id="15" name="Shape 12"/>
          <p:cNvSpPr/>
          <p:nvPr>
            <p:custDataLst>
              <p:tags r:id="rId14"/>
            </p:custDataLst>
          </p:nvPr>
        </p:nvSpPr>
        <p:spPr>
          <a:xfrm>
            <a:off x="3285650" y="3727728"/>
            <a:ext cx="365164" cy="353752"/>
          </a:xfrm>
          <a:custGeom>
            <a:avLst/>
            <a:gdLst/>
            <a:ahLst/>
            <a:cxnLst/>
            <a:rect l="l" t="t" r="r" b="b"/>
            <a:pathLst>
              <a:path w="365164" h="353752">
                <a:moveTo>
                  <a:pt x="182582" y="0"/>
                </a:moveTo>
                <a:moveTo>
                  <a:pt x="182582" y="0"/>
                </a:moveTo>
                <a:cubicBezTo>
                  <a:pt x="283352" y="0"/>
                  <a:pt x="365164" y="79256"/>
                  <a:pt x="365164" y="176876"/>
                </a:cubicBezTo>
                <a:cubicBezTo>
                  <a:pt x="365164" y="274497"/>
                  <a:pt x="283352" y="353752"/>
                  <a:pt x="182582" y="353752"/>
                </a:cubicBezTo>
                <a:cubicBezTo>
                  <a:pt x="81812" y="353752"/>
                  <a:pt x="0" y="274497"/>
                  <a:pt x="0" y="176876"/>
                </a:cubicBezTo>
                <a:cubicBezTo>
                  <a:pt x="0" y="79256"/>
                  <a:pt x="81812" y="0"/>
                  <a:pt x="182582" y="0"/>
                </a:cubicBezTo>
                <a:close/>
              </a:path>
            </a:pathLst>
          </a:custGeom>
          <a:solidFill>
            <a:srgbClr val="6383FF"/>
          </a:solidFill>
        </p:spPr>
      </p:sp>
      <p:sp>
        <p:nvSpPr>
          <p:cNvPr id="16" name="Text 13"/>
          <p:cNvSpPr/>
          <p:nvPr>
            <p:custDataLst>
              <p:tags r:id="rId15"/>
            </p:custDataLst>
          </p:nvPr>
        </p:nvSpPr>
        <p:spPr>
          <a:xfrm>
            <a:off x="3258828" y="1121381"/>
            <a:ext cx="469099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Text 14"/>
          <p:cNvSpPr/>
          <p:nvPr>
            <p:custDataLst>
              <p:tags r:id="rId16"/>
            </p:custDataLst>
          </p:nvPr>
        </p:nvSpPr>
        <p:spPr>
          <a:xfrm>
            <a:off x="2908916" y="2422984"/>
            <a:ext cx="469099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8" name="Text 15"/>
          <p:cNvSpPr/>
          <p:nvPr>
            <p:custDataLst>
              <p:tags r:id="rId17"/>
            </p:custDataLst>
          </p:nvPr>
        </p:nvSpPr>
        <p:spPr>
          <a:xfrm>
            <a:off x="3228045" y="3727728"/>
            <a:ext cx="469099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20" name="Text 8"/>
          <p:cNvSpPr/>
          <p:nvPr>
            <p:custDataLst>
              <p:tags r:id="rId18"/>
            </p:custDataLst>
          </p:nvPr>
        </p:nvSpPr>
        <p:spPr>
          <a:xfrm>
            <a:off x="3695811" y="1121688"/>
            <a:ext cx="4911136" cy="359047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585" dirty="0"/>
              <a:t>ROS (Robot Operating System) </a:t>
            </a:r>
            <a:endParaRPr lang="en-US" altLang="zh-CN" sz="1585" dirty="0"/>
          </a:p>
        </p:txBody>
      </p:sp>
      <p:pic>
        <p:nvPicPr>
          <p:cNvPr id="22" name="图片 21"/>
          <p:cNvPicPr/>
          <p:nvPr/>
        </p:nvPicPr>
        <p:blipFill>
          <a:blip r:embed="rId19"/>
          <a:stretch>
            <a:fillRect/>
          </a:stretch>
        </p:blipFill>
        <p:spPr>
          <a:xfrm>
            <a:off x="2232660" y="151765"/>
            <a:ext cx="1086485" cy="891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Rosdep</a:t>
            </a:r>
            <a:endParaRPr lang="en-US" sz="1440" dirty="0"/>
          </a:p>
        </p:txBody>
      </p:sp>
      <p:sp>
        <p:nvSpPr>
          <p:cNvPr id="3" name="Shape 1"/>
          <p:cNvSpPr/>
          <p:nvPr>
            <p:custDataLst>
              <p:tags r:id="rId2"/>
            </p:custDataLst>
          </p:nvPr>
        </p:nvSpPr>
        <p:spPr>
          <a:xfrm>
            <a:off x="4056412" y="150876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6383FF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>
            <p:custDataLst>
              <p:tags r:id="rId3"/>
            </p:custDataLst>
          </p:nvPr>
        </p:nvSpPr>
        <p:spPr>
          <a:xfrm>
            <a:off x="4955413" y="279806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6383FF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>
            <p:custDataLst>
              <p:tags r:id="rId4"/>
            </p:custDataLst>
          </p:nvPr>
        </p:nvSpPr>
        <p:spPr>
          <a:xfrm>
            <a:off x="4048826" y="4091940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6383FF"/>
            </a:solidFill>
            <a:prstDash val="solid"/>
            <a:headEnd type="none"/>
            <a:tailEnd type="arrow"/>
          </a:ln>
        </p:spPr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4218228" y="1143000"/>
            <a:ext cx="745435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4218228" y="3776472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4209084" y="246888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pic>
        <p:nvPicPr>
          <p:cNvPr id="9" name="Image 0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35932" y="1045159"/>
            <a:ext cx="914400" cy="914400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35932" y="2350008"/>
            <a:ext cx="914400" cy="914400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35932" y="3657600"/>
            <a:ext cx="914400" cy="914400"/>
          </a:xfrm>
          <a:prstGeom prst="rect">
            <a:avLst/>
          </a:prstGeom>
        </p:spPr>
      </p:pic>
      <p:sp>
        <p:nvSpPr>
          <p:cNvPr id="12" name="Text 7"/>
          <p:cNvSpPr/>
          <p:nvPr>
            <p:custDataLst>
              <p:tags r:id="rId12"/>
            </p:custDataLst>
          </p:nvPr>
        </p:nvSpPr>
        <p:spPr>
          <a:xfrm>
            <a:off x="327671" y="1143000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Rosdep安装步骤</a:t>
            </a:r>
            <a:endParaRPr lang="en-US" sz="1440" dirty="0"/>
          </a:p>
        </p:txBody>
      </p:sp>
      <p:sp>
        <p:nvSpPr>
          <p:cNvPr id="13" name="Text 8"/>
          <p:cNvSpPr/>
          <p:nvPr>
            <p:custDataLst>
              <p:tags r:id="rId13"/>
            </p:custDataLst>
          </p:nvPr>
        </p:nvSpPr>
        <p:spPr>
          <a:xfrm>
            <a:off x="327671" y="1410919"/>
            <a:ext cx="3567074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使用特定命令安装Rosdep及相关工具，先通过sudo apt安装所需软件包，再执行sudo rosdep init进行初始化，为后续操作做准备。</a:t>
            </a:r>
            <a:endParaRPr lang="en-US" sz="1440" dirty="0"/>
          </a:p>
        </p:txBody>
      </p:sp>
      <p:sp>
        <p:nvSpPr>
          <p:cNvPr id="14" name="Text 9"/>
          <p:cNvSpPr/>
          <p:nvPr>
            <p:custDataLst>
              <p:tags r:id="rId14"/>
            </p:custDataLst>
          </p:nvPr>
        </p:nvSpPr>
        <p:spPr>
          <a:xfrm>
            <a:off x="5248972" y="2221992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Rosdep更新操作</a:t>
            </a:r>
            <a:endParaRPr lang="en-US" sz="1440" dirty="0"/>
          </a:p>
        </p:txBody>
      </p:sp>
      <p:sp>
        <p:nvSpPr>
          <p:cNvPr id="15" name="Text 10"/>
          <p:cNvSpPr/>
          <p:nvPr>
            <p:custDataLst>
              <p:tags r:id="rId15"/>
            </p:custDataLst>
          </p:nvPr>
        </p:nvSpPr>
        <p:spPr>
          <a:xfrm>
            <a:off x="5248972" y="2487168"/>
            <a:ext cx="3567357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完成初始化后，需运行rosdep update命令，该操作会更新依赖列表，确保能获取最新的系统依赖信息，保障依赖管理的准确性。</a:t>
            </a:r>
            <a:endParaRPr lang="en-US" sz="1440" dirty="0"/>
          </a:p>
        </p:txBody>
      </p:sp>
      <p:sp>
        <p:nvSpPr>
          <p:cNvPr id="16" name="Text 11"/>
          <p:cNvSpPr/>
          <p:nvPr>
            <p:custDataLst>
              <p:tags r:id="rId16"/>
            </p:custDataLst>
          </p:nvPr>
        </p:nvSpPr>
        <p:spPr>
          <a:xfrm>
            <a:off x="327671" y="3236976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作用与意义阐述</a:t>
            </a:r>
            <a:endParaRPr lang="en-US" sz="1440" dirty="0"/>
          </a:p>
        </p:txBody>
      </p:sp>
      <p:sp>
        <p:nvSpPr>
          <p:cNvPr id="17" name="Text 12"/>
          <p:cNvSpPr/>
          <p:nvPr>
            <p:custDataLst>
              <p:tags r:id="rId17"/>
            </p:custDataLst>
          </p:nvPr>
        </p:nvSpPr>
        <p:spPr>
          <a:xfrm>
            <a:off x="328585" y="3511296"/>
            <a:ext cx="3567074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Rosdep可自动解析安装ROS包系统依赖，管理不同平台包依赖关系，确保编译和运行时依赖完整，是ROS开发中重要的依赖管理工具。</a:t>
            </a:r>
            <a:endParaRPr lang="en-US" sz="1440" dirty="0"/>
          </a:p>
        </p:txBody>
      </p:sp>
      <p:sp>
        <p:nvSpPr>
          <p:cNvPr id="18" name="文本框 17"/>
          <p:cNvSpPr txBox="1"/>
          <p:nvPr/>
        </p:nvSpPr>
        <p:spPr>
          <a:xfrm>
            <a:off x="5248910" y="3447415"/>
            <a:ext cx="3258185" cy="128841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sudo apt install python3-rosdep python3-rosinstall python3-rosinstall-generator python3-wstool build-essential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sudo rosdep init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>
                <a:solidFill>
                  <a:schemeClr val="tx1"/>
                </a:solidFill>
                <a:ea typeface="monospace"/>
                <a:cs typeface="+mn-lt"/>
              </a:rPr>
              <a:t>rosdep update</a:t>
            </a:r>
            <a:endParaRPr lang="en-US" altLang="zh-CN" sz="1400" b="0">
              <a:solidFill>
                <a:schemeClr val="tx1"/>
              </a:solidFill>
              <a:ea typeface="monospace"/>
              <a:cs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工作空间创建编译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411" y="3169843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6383FF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>
            <p:custDataLst>
              <p:tags r:id="rId2"/>
            </p:custDataLst>
          </p:nvPr>
        </p:nvSpPr>
        <p:spPr>
          <a:xfrm>
            <a:off x="763427" y="1024861"/>
            <a:ext cx="2278893" cy="3444457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6383FF">
              <a:alpha val="10196"/>
            </a:srgbClr>
          </a:solidFill>
          <a:ln w="9525">
            <a:solidFill>
              <a:srgbClr val="6383FF">
                <a:alpha val="70196"/>
              </a:srgbClr>
            </a:solidFill>
            <a:prstDash val="solid"/>
          </a:ln>
        </p:spPr>
      </p:sp>
      <p:sp>
        <p:nvSpPr>
          <p:cNvPr id="5" name="Shape 3"/>
          <p:cNvSpPr/>
          <p:nvPr>
            <p:custDataLst>
              <p:tags r:id="rId3"/>
            </p:custDataLst>
          </p:nvPr>
        </p:nvSpPr>
        <p:spPr>
          <a:xfrm>
            <a:off x="838969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6383FF"/>
          </a:solidFill>
        </p:spPr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1497553" y="1184756"/>
            <a:ext cx="810643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6383FF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Shape 5"/>
          <p:cNvSpPr/>
          <p:nvPr>
            <p:custDataLst>
              <p:tags r:id="rId5"/>
            </p:custDataLst>
          </p:nvPr>
        </p:nvSpPr>
        <p:spPr>
          <a:xfrm>
            <a:off x="343276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6383FF">
              <a:alpha val="10196"/>
            </a:srgbClr>
          </a:solidFill>
          <a:ln w="9525">
            <a:solidFill>
              <a:srgbClr val="6383FF">
                <a:alpha val="70196"/>
              </a:srgbClr>
            </a:solidFill>
            <a:prstDash val="solid"/>
          </a:ln>
        </p:spPr>
      </p:sp>
      <p:sp>
        <p:nvSpPr>
          <p:cNvPr id="8" name="Shape 6"/>
          <p:cNvSpPr/>
          <p:nvPr>
            <p:custDataLst>
              <p:tags r:id="rId6"/>
            </p:custDataLst>
          </p:nvPr>
        </p:nvSpPr>
        <p:spPr>
          <a:xfrm>
            <a:off x="350820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6383FF"/>
          </a:solidFill>
        </p:spPr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4166783" y="1184831"/>
            <a:ext cx="810643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6383FF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Shape 8"/>
          <p:cNvSpPr/>
          <p:nvPr>
            <p:custDataLst>
              <p:tags r:id="rId8"/>
            </p:custDataLst>
          </p:nvPr>
        </p:nvSpPr>
        <p:spPr>
          <a:xfrm>
            <a:off x="611103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6383FF">
              <a:alpha val="10196"/>
            </a:srgbClr>
          </a:solidFill>
          <a:ln w="9525">
            <a:solidFill>
              <a:srgbClr val="6383FF">
                <a:alpha val="70196"/>
              </a:srgbClr>
            </a:solidFill>
            <a:prstDash val="solid"/>
          </a:ln>
        </p:spPr>
      </p:sp>
      <p:sp>
        <p:nvSpPr>
          <p:cNvPr id="11" name="Shape 9"/>
          <p:cNvSpPr/>
          <p:nvPr>
            <p:custDataLst>
              <p:tags r:id="rId9"/>
            </p:custDataLst>
          </p:nvPr>
        </p:nvSpPr>
        <p:spPr>
          <a:xfrm>
            <a:off x="618647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6383FF"/>
          </a:solidFill>
        </p:spPr>
      </p:sp>
      <p:sp>
        <p:nvSpPr>
          <p:cNvPr id="12" name="Text 10"/>
          <p:cNvSpPr/>
          <p:nvPr>
            <p:custDataLst>
              <p:tags r:id="rId10"/>
            </p:custDataLst>
          </p:nvPr>
        </p:nvSpPr>
        <p:spPr>
          <a:xfrm>
            <a:off x="6845053" y="1184756"/>
            <a:ext cx="810643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6383FF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3" name="Shape 11"/>
          <p:cNvSpPr/>
          <p:nvPr>
            <p:custDataLst>
              <p:tags r:id="rId11"/>
            </p:custDataLst>
          </p:nvPr>
        </p:nvSpPr>
        <p:spPr>
          <a:xfrm>
            <a:off x="3039117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6383FF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>
            <p:custDataLst>
              <p:tags r:id="rId12"/>
            </p:custDataLst>
          </p:nvPr>
        </p:nvSpPr>
        <p:spPr>
          <a:xfrm>
            <a:off x="5708243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6383FF"/>
            </a:solidFill>
            <a:prstDash val="solid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8383984" y="3169918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6383FF"/>
            </a:solidFill>
            <a:prstDash val="solid"/>
            <a:headEnd type="none"/>
            <a:tailEnd type="none"/>
          </a:ln>
        </p:spPr>
      </p:sp>
      <p:sp>
        <p:nvSpPr>
          <p:cNvPr id="16" name="Text 14"/>
          <p:cNvSpPr/>
          <p:nvPr>
            <p:custDataLst>
              <p:tags r:id="rId13"/>
            </p:custDataLst>
          </p:nvPr>
        </p:nvSpPr>
        <p:spPr>
          <a:xfrm>
            <a:off x="911657" y="3880371"/>
            <a:ext cx="1981505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安装构建工具</a:t>
            </a:r>
            <a:endParaRPr lang="en-US" sz="1440" dirty="0"/>
          </a:p>
        </p:txBody>
      </p:sp>
      <p:sp>
        <p:nvSpPr>
          <p:cNvPr id="17" name="Text 15"/>
          <p:cNvSpPr/>
          <p:nvPr>
            <p:custDataLst>
              <p:tags r:id="rId14"/>
            </p:custDataLst>
          </p:nvPr>
        </p:nvSpPr>
        <p:spPr>
          <a:xfrm>
            <a:off x="816109" y="1971140"/>
            <a:ext cx="2173529" cy="112331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    </a:t>
            </a:r>
            <a:r>
              <a:rPr lang="en-US" sz="1150" dirty="0">
                <a:solidFill>
                  <a:srgbClr val="00070F"/>
                </a:solidFill>
                <a:ea typeface="微软雅黑" panose="020B0503020204020204" pitchFamily="34" charset="-122"/>
                <a:cs typeface="+mn-lt"/>
              </a:rPr>
              <a:t>sudo apt install ros-noetic-catkin python3-catkin-tools</a:t>
            </a:r>
            <a:endParaRPr lang="en-US" sz="115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    安装构建工具，为后续工作空间创建和编译奠定基础，确保相关依赖就绪。</a:t>
            </a:r>
            <a:endParaRPr lang="en-US" sz="1440" dirty="0"/>
          </a:p>
        </p:txBody>
      </p:sp>
      <p:sp>
        <p:nvSpPr>
          <p:cNvPr id="18" name="Text 16"/>
          <p:cNvSpPr/>
          <p:nvPr>
            <p:custDataLst>
              <p:tags r:id="rId15"/>
            </p:custDataLst>
          </p:nvPr>
        </p:nvSpPr>
        <p:spPr>
          <a:xfrm>
            <a:off x="3581248" y="3880371"/>
            <a:ext cx="1981712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工作空间</a:t>
            </a:r>
            <a:endParaRPr lang="en-US" sz="1440" dirty="0"/>
          </a:p>
        </p:txBody>
      </p:sp>
      <p:sp>
        <p:nvSpPr>
          <p:cNvPr id="19" name="Text 17"/>
          <p:cNvSpPr/>
          <p:nvPr>
            <p:custDataLst>
              <p:tags r:id="rId16"/>
            </p:custDataLst>
          </p:nvPr>
        </p:nvSpPr>
        <p:spPr>
          <a:xfrm>
            <a:off x="3485340" y="1971215"/>
            <a:ext cx="2173529" cy="129603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         </a:t>
            </a:r>
            <a:r>
              <a:rPr lang="zh-CN" altLang="en-US" sz="1440" dirty="0"/>
              <a:t>作为一个目录结构，用于组织和管理</a:t>
            </a:r>
            <a:r>
              <a:rPr lang="en-US" altLang="zh-CN" sz="1440" dirty="0"/>
              <a:t>ROS</a:t>
            </a:r>
            <a:r>
              <a:rPr lang="zh-CN" altLang="en-US" sz="1440" dirty="0"/>
              <a:t>项目的源代码、编译文件和配置信息，是</a:t>
            </a:r>
            <a:r>
              <a:rPr lang="en-US" altLang="zh-CN" sz="1440" dirty="0"/>
              <a:t>ROS</a:t>
            </a:r>
            <a:r>
              <a:rPr lang="zh-CN" altLang="en-US" sz="1440" dirty="0"/>
              <a:t>开发的基础环境。</a:t>
            </a:r>
            <a:endParaRPr lang="zh-CN" altLang="en-US" sz="1440" dirty="0"/>
          </a:p>
        </p:txBody>
      </p:sp>
      <p:sp>
        <p:nvSpPr>
          <p:cNvPr id="20" name="Text 18"/>
          <p:cNvSpPr/>
          <p:nvPr>
            <p:custDataLst>
              <p:tags r:id="rId17"/>
            </p:custDataLst>
          </p:nvPr>
        </p:nvSpPr>
        <p:spPr>
          <a:xfrm>
            <a:off x="6259518" y="3894087"/>
            <a:ext cx="1981712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创建与编译</a:t>
            </a:r>
            <a:endParaRPr lang="zh-CN" altLang="en-US" sz="144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6098540" y="1819910"/>
            <a:ext cx="2276475" cy="1854835"/>
          </a:xfrm>
          <a:prstGeom prst="rect">
            <a:avLst/>
          </a:prstGeom>
        </p:spPr>
        <p:txBody>
          <a:bodyPr>
            <a:no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mkdir -p ~/moveit_ws/src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cd ~/moveit_ws/src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catkin_init_workspace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cd ~/moveit_ws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catkin_make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echo "source ~/moveit_ws/devel/setup.bash" &gt;&gt; ~/.bashrc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chemeClr val="tx1"/>
                </a:solidFill>
                <a:ea typeface="monospace"/>
                <a:cs typeface="+mn-lt"/>
              </a:rPr>
              <a:t>source ~/.bashrc</a:t>
            </a:r>
            <a:endParaRPr lang="en-US" altLang="zh-CN" sz="1200" b="0">
              <a:solidFill>
                <a:schemeClr val="tx1"/>
              </a:solidFill>
              <a:ea typeface="monospace"/>
              <a:cs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0" y="2747818"/>
            <a:ext cx="4572000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仿真工具及功能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64679" y="1455765"/>
            <a:ext cx="2214642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69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81" y="154353"/>
            <a:ext cx="7705639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MoveIt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92742" y="3533242"/>
            <a:ext cx="5076120" cy="9144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25664" y="2361116"/>
            <a:ext cx="5052184" cy="9144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92297" y="1189396"/>
            <a:ext cx="5076566" cy="91440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266152" y="958648"/>
            <a:ext cx="3099446" cy="371933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126" y="2119543"/>
            <a:ext cx="1035220" cy="1397547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917570" y="2361116"/>
            <a:ext cx="4830775" cy="914400"/>
          </a:xfrm>
          <a:prstGeom prst="rect">
            <a:avLst/>
          </a:prstGeom>
        </p:spPr>
      </p:pic>
      <p:sp>
        <p:nvSpPr>
          <p:cNvPr id="9" name="Shape 1"/>
          <p:cNvSpPr/>
          <p:nvPr>
            <p:custDataLst>
              <p:tags r:id="rId12"/>
            </p:custDataLst>
          </p:nvPr>
        </p:nvSpPr>
        <p:spPr>
          <a:xfrm>
            <a:off x="3031322" y="2484040"/>
            <a:ext cx="668552" cy="668552"/>
          </a:xfrm>
          <a:custGeom>
            <a:avLst/>
            <a:gdLst/>
            <a:ahLst/>
            <a:cxnLst/>
            <a:rect l="l" t="t" r="r" b="b"/>
            <a:pathLst>
              <a:path w="668552" h="668552">
                <a:moveTo>
                  <a:pt x="334276" y="0"/>
                </a:moveTo>
                <a:moveTo>
                  <a:pt x="334276" y="0"/>
                </a:moveTo>
                <a:cubicBezTo>
                  <a:pt x="518768" y="0"/>
                  <a:pt x="668552" y="149784"/>
                  <a:pt x="668552" y="334276"/>
                </a:cubicBezTo>
                <a:cubicBezTo>
                  <a:pt x="668552" y="518768"/>
                  <a:pt x="518768" y="668552"/>
                  <a:pt x="334276" y="668552"/>
                </a:cubicBezTo>
                <a:cubicBezTo>
                  <a:pt x="149784" y="668552"/>
                  <a:pt x="0" y="518768"/>
                  <a:pt x="0" y="334276"/>
                </a:cubicBezTo>
                <a:cubicBezTo>
                  <a:pt x="0" y="149784"/>
                  <a:pt x="149784" y="0"/>
                  <a:pt x="33427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2"/>
          <p:cNvSpPr/>
          <p:nvPr>
            <p:custDataLst>
              <p:tags r:id="rId13"/>
            </p:custDataLst>
          </p:nvPr>
        </p:nvSpPr>
        <p:spPr>
          <a:xfrm>
            <a:off x="2935858" y="2493704"/>
            <a:ext cx="859481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988F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pic>
        <p:nvPicPr>
          <p:cNvPr id="11" name="Image 6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36436" y="3533242"/>
            <a:ext cx="4830775" cy="914400"/>
          </a:xfrm>
          <a:prstGeom prst="rect">
            <a:avLst/>
          </a:prstGeom>
        </p:spPr>
      </p:pic>
      <p:sp>
        <p:nvSpPr>
          <p:cNvPr id="12" name="Shape 3"/>
          <p:cNvSpPr/>
          <p:nvPr>
            <p:custDataLst>
              <p:tags r:id="rId16"/>
            </p:custDataLst>
          </p:nvPr>
        </p:nvSpPr>
        <p:spPr>
          <a:xfrm>
            <a:off x="2649993" y="3655760"/>
            <a:ext cx="668552" cy="668552"/>
          </a:xfrm>
          <a:custGeom>
            <a:avLst/>
            <a:gdLst/>
            <a:ahLst/>
            <a:cxnLst/>
            <a:rect l="l" t="t" r="r" b="b"/>
            <a:pathLst>
              <a:path w="668552" h="668552">
                <a:moveTo>
                  <a:pt x="334276" y="0"/>
                </a:moveTo>
                <a:moveTo>
                  <a:pt x="334276" y="0"/>
                </a:moveTo>
                <a:cubicBezTo>
                  <a:pt x="518768" y="0"/>
                  <a:pt x="668552" y="149784"/>
                  <a:pt x="668552" y="334276"/>
                </a:cubicBezTo>
                <a:cubicBezTo>
                  <a:pt x="668552" y="518768"/>
                  <a:pt x="518768" y="668552"/>
                  <a:pt x="334276" y="668552"/>
                </a:cubicBezTo>
                <a:cubicBezTo>
                  <a:pt x="149784" y="668552"/>
                  <a:pt x="0" y="518768"/>
                  <a:pt x="0" y="334276"/>
                </a:cubicBezTo>
                <a:cubicBezTo>
                  <a:pt x="0" y="149784"/>
                  <a:pt x="149784" y="0"/>
                  <a:pt x="33427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4"/>
          <p:cNvSpPr/>
          <p:nvPr>
            <p:custDataLst>
              <p:tags r:id="rId17"/>
            </p:custDataLst>
          </p:nvPr>
        </p:nvSpPr>
        <p:spPr>
          <a:xfrm>
            <a:off x="2554528" y="3665424"/>
            <a:ext cx="859481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pic>
        <p:nvPicPr>
          <p:cNvPr id="14" name="Image 7" descr="preencoded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536240" y="1189396"/>
            <a:ext cx="4831199" cy="914400"/>
          </a:xfrm>
          <a:prstGeom prst="rect">
            <a:avLst/>
          </a:prstGeom>
        </p:spPr>
      </p:pic>
      <p:sp>
        <p:nvSpPr>
          <p:cNvPr id="15" name="Shape 5"/>
          <p:cNvSpPr/>
          <p:nvPr>
            <p:custDataLst>
              <p:tags r:id="rId20"/>
            </p:custDataLst>
          </p:nvPr>
        </p:nvSpPr>
        <p:spPr>
          <a:xfrm>
            <a:off x="2649993" y="1312319"/>
            <a:ext cx="668552" cy="668552"/>
          </a:xfrm>
          <a:custGeom>
            <a:avLst/>
            <a:gdLst/>
            <a:ahLst/>
            <a:cxnLst/>
            <a:rect l="l" t="t" r="r" b="b"/>
            <a:pathLst>
              <a:path w="668552" h="668552">
                <a:moveTo>
                  <a:pt x="334276" y="0"/>
                </a:moveTo>
                <a:moveTo>
                  <a:pt x="334276" y="0"/>
                </a:moveTo>
                <a:cubicBezTo>
                  <a:pt x="518768" y="0"/>
                  <a:pt x="668552" y="149784"/>
                  <a:pt x="668552" y="334276"/>
                </a:cubicBezTo>
                <a:cubicBezTo>
                  <a:pt x="668552" y="518768"/>
                  <a:pt x="518768" y="668552"/>
                  <a:pt x="334276" y="668552"/>
                </a:cubicBezTo>
                <a:cubicBezTo>
                  <a:pt x="149784" y="668552"/>
                  <a:pt x="0" y="518768"/>
                  <a:pt x="0" y="334276"/>
                </a:cubicBezTo>
                <a:cubicBezTo>
                  <a:pt x="0" y="149784"/>
                  <a:pt x="149784" y="0"/>
                  <a:pt x="33427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 6"/>
          <p:cNvSpPr/>
          <p:nvPr>
            <p:custDataLst>
              <p:tags r:id="rId21"/>
            </p:custDataLst>
          </p:nvPr>
        </p:nvSpPr>
        <p:spPr>
          <a:xfrm>
            <a:off x="2554528" y="1321984"/>
            <a:ext cx="859481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638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8" name="Text 8"/>
          <p:cNvSpPr/>
          <p:nvPr>
            <p:custDataLst>
              <p:tags r:id="rId22"/>
            </p:custDataLst>
          </p:nvPr>
        </p:nvSpPr>
        <p:spPr>
          <a:xfrm>
            <a:off x="3365500" y="1188720"/>
            <a:ext cx="5017770" cy="91567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是</a:t>
            </a:r>
            <a:r>
              <a:rPr lang="en-US" altLang="zh-CN" sz="1600" dirty="0">
                <a:solidFill>
                  <a:schemeClr val="bg1"/>
                </a:solidFill>
              </a:rPr>
              <a:t>ROS</a:t>
            </a:r>
            <a:r>
              <a:rPr lang="zh-CN" altLang="en-US" sz="1600" dirty="0">
                <a:solidFill>
                  <a:schemeClr val="bg1"/>
                </a:solidFill>
              </a:rPr>
              <a:t>中重要的机器人运动规划和控制框架，为机械臂和移动机器人提供了一套完整的运动规划、操作和控制解决方案。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 10"/>
          <p:cNvSpPr/>
          <p:nvPr>
            <p:custDataLst>
              <p:tags r:id="rId23"/>
            </p:custDataLst>
          </p:nvPr>
        </p:nvSpPr>
        <p:spPr>
          <a:xfrm>
            <a:off x="3700290" y="2462073"/>
            <a:ext cx="4996857" cy="74803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运动规划：智能路径规划和轨迹生成。</a:t>
            </a:r>
            <a:r>
              <a:rPr lang="en-US" altLang="zh-CN" sz="1000" dirty="0">
                <a:solidFill>
                  <a:schemeClr val="bg1"/>
                </a:solidFill>
              </a:rPr>
              <a:t> </a:t>
            </a:r>
            <a:r>
              <a:rPr lang="zh-CN" altLang="en-US" sz="1000" dirty="0">
                <a:solidFill>
                  <a:schemeClr val="bg1"/>
                </a:solidFill>
              </a:rPr>
              <a:t>碰撞检测：实时环境感知和避障。</a:t>
            </a:r>
            <a:endParaRPr lang="zh-CN" altLang="en-US" sz="1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运动学求解：正向和逆向运动学计算。</a:t>
            </a:r>
            <a:r>
              <a:rPr lang="en-US" altLang="zh-CN" sz="1000" dirty="0">
                <a:solidFill>
                  <a:schemeClr val="bg1"/>
                </a:solidFill>
              </a:rPr>
              <a:t> </a:t>
            </a:r>
            <a:r>
              <a:rPr lang="zh-CN" altLang="en-US" sz="1000" dirty="0">
                <a:solidFill>
                  <a:schemeClr val="bg1"/>
                </a:solidFill>
              </a:rPr>
              <a:t>可视化：</a:t>
            </a:r>
            <a:r>
              <a:rPr lang="en-US" altLang="zh-CN" sz="1000" dirty="0">
                <a:solidFill>
                  <a:schemeClr val="bg1"/>
                </a:solidFill>
              </a:rPr>
              <a:t>RViz</a:t>
            </a:r>
            <a:r>
              <a:rPr lang="zh-CN" altLang="en-US" sz="1000" dirty="0">
                <a:solidFill>
                  <a:schemeClr val="bg1"/>
                </a:solidFill>
              </a:rPr>
              <a:t>集成的直观操作界面。</a:t>
            </a:r>
            <a:endParaRPr lang="zh-CN" altLang="en-US" sz="1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模块化设计：灵活的插件架构。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24"/>
            </p:custDataLst>
          </p:nvPr>
        </p:nvSpPr>
        <p:spPr>
          <a:xfrm>
            <a:off x="3318510" y="3568065"/>
            <a:ext cx="4880610" cy="847090"/>
          </a:xfrm>
          <a:prstGeom prst="rect">
            <a:avLst/>
          </a:prstGeom>
        </p:spPr>
        <p:txBody>
          <a:bodyPr>
            <a:no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rgbClr val="FFFFFF"/>
                </a:solidFill>
                <a:ea typeface="monospace"/>
                <a:cs typeface="+mn-lt"/>
              </a:rPr>
              <a:t>sudo apt install ros-noetic-moveit</a:t>
            </a:r>
            <a:endParaRPr lang="en-US" altLang="zh-CN" sz="1200" b="0">
              <a:solidFill>
                <a:srgbClr val="FFFFFF"/>
              </a:solidFill>
              <a:ea typeface="monospace"/>
              <a:cs typeface="+mn-lt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>
                <a:solidFill>
                  <a:srgbClr val="FFFFFF"/>
                </a:solidFill>
                <a:ea typeface="monospace"/>
                <a:cs typeface="+mn-lt"/>
              </a:rPr>
              <a:t>sudo apt install ros-noetic-moveit-ros-visualization ros-noetic-moveit-planners ros-noetic-moveit-ros-move-group ros-noetic-moveit-ros-perception</a:t>
            </a:r>
            <a:endParaRPr lang="en-US" altLang="zh-CN" sz="1200" b="0">
              <a:solidFill>
                <a:srgbClr val="FFFFFF"/>
              </a:solidFill>
              <a:ea typeface="monospace"/>
              <a:cs typeface="+mn-lt"/>
            </a:endParaRPr>
          </a:p>
        </p:txBody>
      </p:sp>
      <p:pic>
        <p:nvPicPr>
          <p:cNvPr id="24" name="图片 23"/>
          <p:cNvPicPr/>
          <p:nvPr/>
        </p:nvPicPr>
        <p:blipFill>
          <a:blip r:embed="rId25"/>
          <a:stretch>
            <a:fillRect/>
          </a:stretch>
        </p:blipFill>
        <p:spPr>
          <a:xfrm>
            <a:off x="5352415" y="64135"/>
            <a:ext cx="2093595" cy="10490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10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100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101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102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103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104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105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106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107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08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09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1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110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11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12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13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14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15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16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17.xml><?xml version="1.0" encoding="utf-8"?>
<p:tagLst xmlns:p="http://schemas.openxmlformats.org/presentationml/2006/main">
  <p:tag name="KSO_WM_DIAGRAM_VIRTUALLY_FRAME" val="{&quot;height&quot;:157.8247244094488,&quot;left&quot;:21.07566929133858,&quot;top&quot;:73.9503937007874,&quot;width&quot;:677.848661417323}"/>
</p:tagLst>
</file>

<file path=ppt/tags/tag118.xml><?xml version="1.0" encoding="utf-8"?>
<p:tagLst xmlns:p="http://schemas.openxmlformats.org/presentationml/2006/main">
  <p:tag name="KSO_WM_DIAGRAM_VIRTUALLY_FRAME" val="{&quot;height&quot;:231.11716535433075,&quot;left&quot;:20.334724409448818,&quot;top&quot;:115.83094488188976,&quot;width&quot;:677.9154330708661}"/>
</p:tagLst>
</file>

<file path=ppt/tags/tag119.xml><?xml version="1.0" encoding="utf-8"?>
<p:tagLst xmlns:p="http://schemas.openxmlformats.org/presentationml/2006/main">
  <p:tag name="KSO_WM_DIAGRAM_VIRTUALLY_FRAME" val="{&quot;height&quot;:231.11716535433075,&quot;left&quot;:20.334724409448818,&quot;top&quot;:115.83094488188976,&quot;width&quot;:677.9154330708661}"/>
</p:tagLst>
</file>

<file path=ppt/tags/tag12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120.xml><?xml version="1.0" encoding="utf-8"?>
<p:tagLst xmlns:p="http://schemas.openxmlformats.org/presentationml/2006/main">
  <p:tag name="KSO_WM_DIAGRAM_VIRTUALLY_FRAME" val="{&quot;height&quot;:231.11716535433075,&quot;left&quot;:20.334724409448818,&quot;top&quot;:115.83094488188976,&quot;width&quot;:677.9154330708661}"/>
</p:tagLst>
</file>

<file path=ppt/tags/tag121.xml><?xml version="1.0" encoding="utf-8"?>
<p:tagLst xmlns:p="http://schemas.openxmlformats.org/presentationml/2006/main">
  <p:tag name="KSO_WM_DIAGRAM_VIRTUALLY_FRAME" val="{&quot;height&quot;:307.08000000000004,&quot;left&quot;:271.85842519685036,&quot;top&quot;:59.760000000000005,&quot;width&quot;:427.64511811023624}"/>
</p:tagLst>
</file>

<file path=ppt/tags/tag122.xml><?xml version="1.0" encoding="utf-8"?>
<p:tagLst xmlns:p="http://schemas.openxmlformats.org/presentationml/2006/main">
  <p:tag name="KSO_WM_DIAGRAM_VIRTUALLY_FRAME" val="{&quot;height&quot;:307.08000000000004,&quot;left&quot;:271.85842519685036,&quot;top&quot;:59.760000000000005,&quot;width&quot;:427.64511811023624}"/>
</p:tagLst>
</file>

<file path=ppt/tags/tag123.xml><?xml version="1.0" encoding="utf-8"?>
<p:tagLst xmlns:p="http://schemas.openxmlformats.org/presentationml/2006/main">
  <p:tag name="KSO_WM_DIAGRAM_VIRTUALLY_FRAME" val="{&quot;height&quot;:307.08000000000004,&quot;left&quot;:271.85842519685036,&quot;top&quot;:59.760000000000005,&quot;width&quot;:427.64511811023624}"/>
</p:tagLst>
</file>

<file path=ppt/tags/tag124.xml><?xml version="1.0" encoding="utf-8"?>
<p:tagLst xmlns:p="http://schemas.openxmlformats.org/presentationml/2006/main">
  <p:tag name="KSO_WM_DIAGRAM_VIRTUALLY_FRAME" val="{&quot;height&quot;:307.08000000000004,&quot;left&quot;:271.85842519685036,&quot;top&quot;:59.760000000000005,&quot;width&quot;:427.64511811023624}"/>
</p:tagLst>
</file>

<file path=ppt/tags/tag125.xml><?xml version="1.0" encoding="utf-8"?>
<p:tagLst xmlns:p="http://schemas.openxmlformats.org/presentationml/2006/main">
  <p:tag name="KSO_WM_DIAGRAM_VIRTUALLY_FRAME" val="{&quot;height&quot;:307.08000000000004,&quot;left&quot;:271.85842519685036,&quot;top&quot;:59.760000000000005,&quot;width&quot;:427.64511811023624}"/>
</p:tagLst>
</file>

<file path=ppt/tags/tag126.xml><?xml version="1.0" encoding="utf-8"?>
<p:tagLst xmlns:p="http://schemas.openxmlformats.org/presentationml/2006/main">
  <p:tag name="KSO_WM_DIAGRAM_VIRTUALLY_FRAME" val="{&quot;height&quot;:307.08000000000004,&quot;left&quot;:271.85842519685036,&quot;top&quot;:59.760000000000005,&quot;width&quot;:427.64511811023624}"/>
</p:tagLst>
</file>

<file path=ppt/tags/tag127.xml><?xml version="1.0" encoding="utf-8"?>
<p:tagLst xmlns:p="http://schemas.openxmlformats.org/presentationml/2006/main">
  <p:tag name="KSO_WM_DIAGRAM_VIRTUALLY_FRAME" val="{&quot;height&quot;:307.08000000000004,&quot;left&quot;:271.85842519685036,&quot;top&quot;:59.760000000000005,&quot;width&quot;:427.64511811023624}"/>
</p:tagLst>
</file>

<file path=ppt/tags/tag13.xml><?xml version="1.0" encoding="utf-8"?>
<p:tagLst xmlns:p="http://schemas.openxmlformats.org/presentationml/2006/main">
  <p:tag name="KSO_WM_DIAGRAM_VIRTUALLY_FRAME" val="{&quot;height&quot;:685.4593700787402,&quot;left&quot;:224.17850393700786,&quot;top&quot;:128.2512598425197,&quot;width&quot;:455.7303937007873}"/>
</p:tagLst>
</file>

<file path=ppt/tags/tag14.xml><?xml version="1.0" encoding="utf-8"?>
<p:tagLst xmlns:p="http://schemas.openxmlformats.org/presentationml/2006/main">
  <p:tag name="KSO_WM_DIAGRAM_VIRTUALLY_FRAME" val="{&quot;height&quot;:685.4593700787402,&quot;left&quot;:224.17850393700786,&quot;top&quot;:128.2512598425197,&quot;width&quot;:455.7303937007873}"/>
</p:tagLst>
</file>

<file path=ppt/tags/tag15.xml><?xml version="1.0" encoding="utf-8"?>
<p:tagLst xmlns:p="http://schemas.openxmlformats.org/presentationml/2006/main">
  <p:tag name="KSO_WM_DIAGRAM_VIRTUALLY_FRAME" val="{&quot;height&quot;:685.4593700787402,&quot;left&quot;:224.17850393700786,&quot;top&quot;:128.2512598425197,&quot;width&quot;:455.7303937007873}"/>
</p:tagLst>
</file>

<file path=ppt/tags/tag16.xml><?xml version="1.0" encoding="utf-8"?>
<p:tagLst xmlns:p="http://schemas.openxmlformats.org/presentationml/2006/main">
  <p:tag name="KSO_WM_DIAGRAM_VIRTUALLY_FRAME" val="{&quot;height&quot;:685.4593700787402,&quot;left&quot;:224.17850393700786,&quot;top&quot;:128.2512598425197,&quot;width&quot;:455.7303937007873}"/>
</p:tagLst>
</file>

<file path=ppt/tags/tag17.xml><?xml version="1.0" encoding="utf-8"?>
<p:tagLst xmlns:p="http://schemas.openxmlformats.org/presentationml/2006/main">
  <p:tag name="KSO_WM_DIAGRAM_VIRTUALLY_FRAME" val="{&quot;height&quot;:685.4593700787402,&quot;left&quot;:224.17850393700786,&quot;top&quot;:128.2512598425197,&quot;width&quot;:455.7303937007873}"/>
</p:tagLst>
</file>

<file path=ppt/tags/tag18.xml><?xml version="1.0" encoding="utf-8"?>
<p:tagLst xmlns:p="http://schemas.openxmlformats.org/presentationml/2006/main">
  <p:tag name="KSO_WM_DIAGRAM_VIRTUALLY_FRAME" val="{&quot;height&quot;:685.4593700787402,&quot;left&quot;:224.17850393700786,&quot;top&quot;:128.2512598425197,&quot;width&quot;:455.7303937007873}"/>
</p:tagLst>
</file>

<file path=ppt/tags/tag19.xml><?xml version="1.0" encoding="utf-8"?>
<p:tagLst xmlns:p="http://schemas.openxmlformats.org/presentationml/2006/main">
  <p:tag name="KSO_WM_DIAGRAM_VIRTUALLY_FRAME" val="{&quot;height&quot;:685.4593700787402,&quot;left&quot;:224.17850393700786,&quot;top&quot;:128.2512598425197,&quot;width&quot;:455.7303937007873}"/>
</p:tagLst>
</file>

<file path=ppt/tags/tag2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20.xml><?xml version="1.0" encoding="utf-8"?>
<p:tagLst xmlns:p="http://schemas.openxmlformats.org/presentationml/2006/main">
  <p:tag name="KSO_WM_DIAGRAM_VIRTUALLY_FRAME" val="{&quot;height&quot;:685.4593700787402,&quot;left&quot;:224.17850393700786,&quot;top&quot;:128.2512598425197,&quot;width&quot;:455.7303937007873}"/>
</p:tagLst>
</file>

<file path=ppt/tags/tag21.xml><?xml version="1.0" encoding="utf-8"?>
<p:tagLst xmlns:p="http://schemas.openxmlformats.org/presentationml/2006/main">
  <p:tag name="KSO_WM_DIAGRAM_VIRTUALLY_FRAME" val="{&quot;height&quot;:685.4593700787402,&quot;left&quot;:224.17850393700786,&quot;top&quot;:128.2512598425197,&quot;width&quot;:455.7303937007873}"/>
</p:tagLst>
</file>

<file path=ppt/tags/tag22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23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24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25.xml><?xml version="1.0" encoding="utf-8"?>
<p:tagLst xmlns:p="http://schemas.openxmlformats.org/presentationml/2006/main">
  <p:tag name="KSO_WM_DIAGRAM_VIRTUALLY_FRAME" val="{&quot;height&quot;:306.5156692913386,&quot;left&quot;:221.3540157480315,&quot;top&quot;:82.14795275590551,&quot;width&quot;:477.17188976377946}"/>
</p:tagLst>
</file>

<file path=ppt/tags/tag26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27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28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29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3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30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31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32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33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34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35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36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37.xml><?xml version="1.0" encoding="utf-8"?>
<p:tagLst xmlns:p="http://schemas.openxmlformats.org/presentationml/2006/main">
  <p:tag name="KSO_WM_DIAGRAM_VIRTUALLY_FRAME" val="{&quot;height&quot;:313.8156692913386,&quot;left&quot;:221.3540157480315,&quot;top&quot;:82.14795275590551,&quot;width&quot;:477.17188976377946}"/>
</p:tagLst>
</file>

<file path=ppt/tags/tag38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39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40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1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2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3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4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5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6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7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8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49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5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50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51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52.xml><?xml version="1.0" encoding="utf-8"?>
<p:tagLst xmlns:p="http://schemas.openxmlformats.org/presentationml/2006/main">
  <p:tag name="KSO_WM_DIAGRAM_VIRTUALLY_FRAME" val="{&quot;height&quot;:294.98401574803154,&quot;left&quot;:25.800866141732286,&quot;top&quot;:82.2959842519685,&quot;width&quot;:668.3982677165353}"/>
</p:tagLst>
</file>

<file path=ppt/tags/tag53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54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55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56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57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58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59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60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1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2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3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4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5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6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7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8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69.xml><?xml version="1.0" encoding="utf-8"?>
<p:tagLst xmlns:p="http://schemas.openxmlformats.org/presentationml/2006/main">
  <p:tag name="KSO_WM_DIAGRAM_VIRTUALLY_FRAME" val="{&quot;height&quot;:271.22464566929136,&quot;left&quot;:60.11236220472441,&quot;top&quot;:80.69015748031497,&quot;width&quot;:600.4952755905513}"/>
</p:tagLst>
</file>

<file path=ppt/tags/tag7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70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71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72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73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74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75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76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77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78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79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8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80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81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82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83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84.xml><?xml version="1.0" encoding="utf-8"?>
<p:tagLst xmlns:p="http://schemas.openxmlformats.org/presentationml/2006/main">
  <p:tag name="KSO_WM_DIAGRAM_VIRTUALLY_FRAME" val="{&quot;height&quot;:256.608031496063,&quot;left&quot;:199.703937007874,&quot;top&quot;:93.6,&quot;width&quot;:499.33921259842526}"/>
</p:tagLst>
</file>

<file path=ppt/tags/tag85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86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87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88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89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90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1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2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3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4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5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6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7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8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ags/tag99.xml><?xml version="1.0" encoding="utf-8"?>
<p:tagLst xmlns:p="http://schemas.openxmlformats.org/presentationml/2006/main">
  <p:tag name="KSO_WM_DIAGRAM_VIRTUALLY_FRAME" val="{&quot;height&quot;:275.1137795275591,&quot;left&quot;:20.788425196850394,&quot;top&quot;:83.80897637795275,&quot;width&quot;:680.225275590551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10731</Words>
  <Application>WPS 演示</Application>
  <PresentationFormat>On-screen Show (16:9)</PresentationFormat>
  <Paragraphs>496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monospace</vt:lpstr>
      <vt:lpstr>Segoe Print</vt:lpstr>
      <vt:lpstr>Times New Roman</vt:lpstr>
      <vt:lpstr>Wingdings</vt:lpstr>
      <vt:lpstr>华文仿宋</vt:lpstr>
      <vt:lpstr>Calibri Light</vt:lpstr>
      <vt:lpstr>等线 Light</vt:lpstr>
      <vt:lpstr>楷体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张恒硕</cp:lastModifiedBy>
  <cp:revision>3</cp:revision>
  <dcterms:created xsi:type="dcterms:W3CDTF">2025-05-24T11:23:00Z</dcterms:created>
  <dcterms:modified xsi:type="dcterms:W3CDTF">2025-05-24T12:15:46Z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CE3EE31EEDE74B6399FD3B66EA1E3FFB_12</vt:lpwstr>
  </property>
  <property fmtid="{D5CDD505-2E9C-101B-9397-08002B2CF9AE}" pid="3" name="KSOProductBuildVer">
    <vt:lpwstr>2052-12.1.0.19302</vt:lpwstr>
  </property>
</Properties>
</file>